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Raleway"/>
      <p:regular r:id="rId15"/>
      <p:bold r:id="rId16"/>
      <p:italic r:id="rId17"/>
      <p:boldItalic r:id="rId18"/>
    </p:embeddedFont>
    <p:embeddedFont>
      <p:font typeface="Lato"/>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bold.fntdata"/><Relationship Id="rId11" Type="http://schemas.openxmlformats.org/officeDocument/2006/relationships/slide" Target="slides/slide6.xml"/><Relationship Id="rId22" Type="http://schemas.openxmlformats.org/officeDocument/2006/relationships/font" Target="fonts/Lato-boldItalic.fntdata"/><Relationship Id="rId10" Type="http://schemas.openxmlformats.org/officeDocument/2006/relationships/slide" Target="slides/slide5.xml"/><Relationship Id="rId21"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aleway-regular.fntdata"/><Relationship Id="rId14" Type="http://schemas.openxmlformats.org/officeDocument/2006/relationships/slide" Target="slides/slide9.xml"/><Relationship Id="rId17" Type="http://schemas.openxmlformats.org/officeDocument/2006/relationships/font" Target="fonts/Raleway-italic.fntdata"/><Relationship Id="rId16" Type="http://schemas.openxmlformats.org/officeDocument/2006/relationships/font" Target="fonts/Raleway-bold.fntdata"/><Relationship Id="rId5" Type="http://schemas.openxmlformats.org/officeDocument/2006/relationships/notesMaster" Target="notesMasters/notesMaster1.xml"/><Relationship Id="rId19" Type="http://schemas.openxmlformats.org/officeDocument/2006/relationships/font" Target="fonts/Lato-regular.fntdata"/><Relationship Id="rId6" Type="http://schemas.openxmlformats.org/officeDocument/2006/relationships/slide" Target="slides/slide1.xml"/><Relationship Id="rId18" Type="http://schemas.openxmlformats.org/officeDocument/2006/relationships/font" Target="fonts/Raleway-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 name="Google Shape;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222222"/>
                </a:solidFill>
              </a:rPr>
              <a:t>That being said, we will have a question period at the end of today's session.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For those of you who are joining us for the first time, it is a pleasure to meet you, my name is Alison and I work for SuccessionMatching. I also see a lot of friendly faces and would like to welcome many of you back.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I have a background in economic development, worked as a banker and at the Community Futures office in Moose Jaw, Saskatchewan. I jumped into entrepreneurship about ten years ago and it’s been a bit of a rollercoaster. - I promise all of this is relevant to today’s session.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At our core, everything we do is from an Economic Development perspective. Although we launched the actual platform in 2011 we quickly realized that we needed to help businesses set up for succession before they matched with buyers to increase their likelihood of a sale.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rgbClr val="222222"/>
                </a:solidFill>
              </a:rPr>
              <a:t>So what is our “Why” </a:t>
            </a:r>
            <a:endParaRPr b="1">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We believe businesses are the lifeblood of our communities and are on a mission to change the way people get into business.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Running a startup is hard. I personally think as a society that we romanticize this notion of running a startup and push that narrative with shows like Dragon’s Den and Shark Tank.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A tool that is way underutilized in Economic Development is helping support the existing businesses expand or sell.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How can we collectively do that?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We want to match business owners looking to expand or sell their business with the next generation of entrepreneurs.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rPr>
              <a:t>It’s important to note that, internally at SuccessionMatching we define match a little different and I want to share that with you before we get into the meat of the presentation.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When most people think of match they think of seller &lt;&gt; buyer, clarifying this helps us outline how we are different from a business broker and how our go-to-market strategy is very different.</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22222"/>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define a match as when a member is connected to something that provides value to them. For example, During the intake process of the webinar summit, we ask individuals to outline what is the number one thing that we can help them with to provide value (connecting them to the opposite side of the marketplace, help with formal succession plan or resources).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 are doing this by building a community. We want to help the businesses and buyers take that next step in their transition whether that is coming to you at Community Futures for financing or engaging a local accountant on our platform.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changes our make of our membership, we can help not only third party sales but also servings family transition and management buyouts. I would like you to keep that in mind when we get into the Investor Buyer Profiles today.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By serving family, management buyouts and third-party sales we have the most comprehensive current snapshot of the business transition market for the overall economy. We are able to monetize this through addressing the need for business transition capital.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AGENDA</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Speaking of which, here are somethings that we are going to review today: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Investment Attraction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Investor Profiles </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Who these types of investors are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What structures will set the community up for success</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New resources for Community Partners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International Buyers Update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Upcoming Events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Webinar Summit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Workshops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Changes at SuccessionMatching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Formal Succession Plans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New Advisory Board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Growth and changes to the platform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edd9578d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eedd9578da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2"/>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4200"/>
              <a:buNone/>
              <a:defRPr sz="4200">
                <a:solidFill>
                  <a:schemeClr val="dk2"/>
                </a:solidFill>
              </a:defRPr>
            </a:lvl1pPr>
            <a:lvl2pPr lvl="1" algn="l">
              <a:lnSpc>
                <a:spcPct val="100000"/>
              </a:lnSpc>
              <a:spcBef>
                <a:spcPts val="0"/>
              </a:spcBef>
              <a:spcAft>
                <a:spcPts val="0"/>
              </a:spcAft>
              <a:buClr>
                <a:schemeClr val="dk2"/>
              </a:buClr>
              <a:buSzPts val="4200"/>
              <a:buNone/>
              <a:defRPr sz="4200">
                <a:solidFill>
                  <a:schemeClr val="dk2"/>
                </a:solidFill>
              </a:defRPr>
            </a:lvl2pPr>
            <a:lvl3pPr lvl="2" algn="l">
              <a:lnSpc>
                <a:spcPct val="100000"/>
              </a:lnSpc>
              <a:spcBef>
                <a:spcPts val="0"/>
              </a:spcBef>
              <a:spcAft>
                <a:spcPts val="0"/>
              </a:spcAft>
              <a:buClr>
                <a:schemeClr val="dk2"/>
              </a:buClr>
              <a:buSzPts val="4200"/>
              <a:buNone/>
              <a:defRPr sz="4200">
                <a:solidFill>
                  <a:schemeClr val="dk2"/>
                </a:solidFill>
              </a:defRPr>
            </a:lvl3pPr>
            <a:lvl4pPr lvl="3" algn="l">
              <a:lnSpc>
                <a:spcPct val="100000"/>
              </a:lnSpc>
              <a:spcBef>
                <a:spcPts val="0"/>
              </a:spcBef>
              <a:spcAft>
                <a:spcPts val="0"/>
              </a:spcAft>
              <a:buClr>
                <a:schemeClr val="dk2"/>
              </a:buClr>
              <a:buSzPts val="4200"/>
              <a:buNone/>
              <a:defRPr sz="4200">
                <a:solidFill>
                  <a:schemeClr val="dk2"/>
                </a:solidFill>
              </a:defRPr>
            </a:lvl4pPr>
            <a:lvl5pPr lvl="4" algn="l">
              <a:lnSpc>
                <a:spcPct val="100000"/>
              </a:lnSpc>
              <a:spcBef>
                <a:spcPts val="0"/>
              </a:spcBef>
              <a:spcAft>
                <a:spcPts val="0"/>
              </a:spcAft>
              <a:buClr>
                <a:schemeClr val="dk2"/>
              </a:buClr>
              <a:buSzPts val="4200"/>
              <a:buNone/>
              <a:defRPr sz="4200">
                <a:solidFill>
                  <a:schemeClr val="dk2"/>
                </a:solidFill>
              </a:defRPr>
            </a:lvl5pPr>
            <a:lvl6pPr lvl="5" algn="l">
              <a:lnSpc>
                <a:spcPct val="100000"/>
              </a:lnSpc>
              <a:spcBef>
                <a:spcPts val="0"/>
              </a:spcBef>
              <a:spcAft>
                <a:spcPts val="0"/>
              </a:spcAft>
              <a:buClr>
                <a:schemeClr val="dk2"/>
              </a:buClr>
              <a:buSzPts val="4200"/>
              <a:buNone/>
              <a:defRPr sz="4200">
                <a:solidFill>
                  <a:schemeClr val="dk2"/>
                </a:solidFill>
              </a:defRPr>
            </a:lvl6pPr>
            <a:lvl7pPr lvl="6" algn="l">
              <a:lnSpc>
                <a:spcPct val="100000"/>
              </a:lnSpc>
              <a:spcBef>
                <a:spcPts val="0"/>
              </a:spcBef>
              <a:spcAft>
                <a:spcPts val="0"/>
              </a:spcAft>
              <a:buClr>
                <a:schemeClr val="dk2"/>
              </a:buClr>
              <a:buSzPts val="4200"/>
              <a:buNone/>
              <a:defRPr sz="4200">
                <a:solidFill>
                  <a:schemeClr val="dk2"/>
                </a:solidFill>
              </a:defRPr>
            </a:lvl7pPr>
            <a:lvl8pPr lvl="7" algn="l">
              <a:lnSpc>
                <a:spcPct val="100000"/>
              </a:lnSpc>
              <a:spcBef>
                <a:spcPts val="0"/>
              </a:spcBef>
              <a:spcAft>
                <a:spcPts val="0"/>
              </a:spcAft>
              <a:buClr>
                <a:schemeClr val="dk2"/>
              </a:buClr>
              <a:buSzPts val="4200"/>
              <a:buNone/>
              <a:defRPr sz="4200">
                <a:solidFill>
                  <a:schemeClr val="dk2"/>
                </a:solidFill>
              </a:defRPr>
            </a:lvl8pPr>
            <a:lvl9pPr lvl="8" algn="l">
              <a:lnSpc>
                <a:spcPct val="100000"/>
              </a:lnSpc>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 name="Google Shape;77;p11"/>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1600"/>
              </a:spcBef>
              <a:spcAft>
                <a:spcPts val="0"/>
              </a:spcAft>
              <a:buClr>
                <a:schemeClr val="lt1"/>
              </a:buClr>
              <a:buSzPts val="1100"/>
              <a:buChar char="○"/>
              <a:defRPr>
                <a:solidFill>
                  <a:schemeClr val="lt1"/>
                </a:solidFill>
              </a:defRPr>
            </a:lvl2pPr>
            <a:lvl3pPr indent="-298450" lvl="2" marL="1371600" algn="l">
              <a:lnSpc>
                <a:spcPct val="115000"/>
              </a:lnSpc>
              <a:spcBef>
                <a:spcPts val="1600"/>
              </a:spcBef>
              <a:spcAft>
                <a:spcPts val="0"/>
              </a:spcAft>
              <a:buClr>
                <a:schemeClr val="lt1"/>
              </a:buClr>
              <a:buSzPts val="1100"/>
              <a:buChar char="■"/>
              <a:defRPr>
                <a:solidFill>
                  <a:schemeClr val="lt1"/>
                </a:solidFill>
              </a:defRPr>
            </a:lvl3pPr>
            <a:lvl4pPr indent="-298450" lvl="3" marL="1828800" algn="l">
              <a:lnSpc>
                <a:spcPct val="115000"/>
              </a:lnSpc>
              <a:spcBef>
                <a:spcPts val="1600"/>
              </a:spcBef>
              <a:spcAft>
                <a:spcPts val="0"/>
              </a:spcAft>
              <a:buClr>
                <a:schemeClr val="lt1"/>
              </a:buClr>
              <a:buSzPts val="1100"/>
              <a:buChar char="●"/>
              <a:defRPr>
                <a:solidFill>
                  <a:schemeClr val="lt1"/>
                </a:solidFill>
              </a:defRPr>
            </a:lvl4pPr>
            <a:lvl5pPr indent="-298450" lvl="4" marL="2286000" algn="l">
              <a:lnSpc>
                <a:spcPct val="115000"/>
              </a:lnSpc>
              <a:spcBef>
                <a:spcPts val="1600"/>
              </a:spcBef>
              <a:spcAft>
                <a:spcPts val="0"/>
              </a:spcAft>
              <a:buClr>
                <a:schemeClr val="lt1"/>
              </a:buClr>
              <a:buSzPts val="1100"/>
              <a:buChar char="○"/>
              <a:defRPr>
                <a:solidFill>
                  <a:schemeClr val="lt1"/>
                </a:solidFill>
              </a:defRPr>
            </a:lvl5pPr>
            <a:lvl6pPr indent="-298450" lvl="5" marL="2743200" algn="l">
              <a:lnSpc>
                <a:spcPct val="115000"/>
              </a:lnSpc>
              <a:spcBef>
                <a:spcPts val="1600"/>
              </a:spcBef>
              <a:spcAft>
                <a:spcPts val="0"/>
              </a:spcAft>
              <a:buClr>
                <a:schemeClr val="lt1"/>
              </a:buClr>
              <a:buSzPts val="1100"/>
              <a:buChar char="■"/>
              <a:defRPr>
                <a:solidFill>
                  <a:schemeClr val="lt1"/>
                </a:solidFill>
              </a:defRPr>
            </a:lvl6pPr>
            <a:lvl7pPr indent="-298450" lvl="6" marL="3200400" algn="l">
              <a:lnSpc>
                <a:spcPct val="115000"/>
              </a:lnSpc>
              <a:spcBef>
                <a:spcPts val="1600"/>
              </a:spcBef>
              <a:spcAft>
                <a:spcPts val="0"/>
              </a:spcAft>
              <a:buClr>
                <a:schemeClr val="lt1"/>
              </a:buClr>
              <a:buSzPts val="1100"/>
              <a:buChar char="●"/>
              <a:defRPr>
                <a:solidFill>
                  <a:schemeClr val="lt1"/>
                </a:solidFill>
              </a:defRPr>
            </a:lvl7pPr>
            <a:lvl8pPr indent="-298450" lvl="7" marL="3657600" algn="l">
              <a:lnSpc>
                <a:spcPct val="115000"/>
              </a:lnSpc>
              <a:spcBef>
                <a:spcPts val="1600"/>
              </a:spcBef>
              <a:spcAft>
                <a:spcPts val="0"/>
              </a:spcAft>
              <a:buClr>
                <a:schemeClr val="lt1"/>
              </a:buClr>
              <a:buSzPts val="1100"/>
              <a:buChar char="○"/>
              <a:defRPr>
                <a:solidFill>
                  <a:schemeClr val="lt1"/>
                </a:solidFill>
              </a:defRPr>
            </a:lvl8pPr>
            <a:lvl9pPr indent="-298450" lvl="8" marL="4114800" algn="l">
              <a:lnSpc>
                <a:spcPct val="115000"/>
              </a:lnSpc>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9" name="Google Shape;19;p3"/>
          <p:cNvGrpSpPr/>
          <p:nvPr/>
        </p:nvGrpSpPr>
        <p:grpSpPr>
          <a:xfrm>
            <a:off x="830392" y="1191256"/>
            <a:ext cx="745763" cy="45826"/>
            <a:chOff x="4580561" y="2589004"/>
            <a:chExt cx="1064464" cy="25200"/>
          </a:xfrm>
        </p:grpSpPr>
        <p:sp>
          <p:nvSpPr>
            <p:cNvPr id="20" name="Google Shape;20;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 name="Google Shape;22;p3"/>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23" name="Google Shape;23;p3"/>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24" name="Google Shape;24;p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grpSp>
        <p:nvGrpSpPr>
          <p:cNvPr id="26" name="Google Shape;26;p4"/>
          <p:cNvGrpSpPr/>
          <p:nvPr/>
        </p:nvGrpSpPr>
        <p:grpSpPr>
          <a:xfrm>
            <a:off x="830392" y="1191256"/>
            <a:ext cx="745763" cy="45826"/>
            <a:chOff x="4580561" y="2589004"/>
            <a:chExt cx="1064464" cy="25200"/>
          </a:xfrm>
        </p:grpSpPr>
        <p:sp>
          <p:nvSpPr>
            <p:cNvPr id="27" name="Google Shape;27;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 name="Google Shape;29;p4"/>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30" name="Google Shape;30;p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6" name="Google Shape;36;p5"/>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5" name="Google Shape;45;p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2" name="Google Shape;52;p7"/>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 name="Google Shape;59;p8"/>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 name="Google Shape;66;p9"/>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2600"/>
              <a:buNone/>
              <a:defRPr sz="2600">
                <a:solidFill>
                  <a:schemeClr val="dk2"/>
                </a:solidFill>
              </a:defRPr>
            </a:lvl1pPr>
            <a:lvl2pPr lvl="1" algn="l">
              <a:lnSpc>
                <a:spcPct val="100000"/>
              </a:lnSpc>
              <a:spcBef>
                <a:spcPts val="0"/>
              </a:spcBef>
              <a:spcAft>
                <a:spcPts val="0"/>
              </a:spcAft>
              <a:buClr>
                <a:schemeClr val="dk2"/>
              </a:buClr>
              <a:buSzPts val="2600"/>
              <a:buNone/>
              <a:defRPr sz="2600">
                <a:solidFill>
                  <a:schemeClr val="dk2"/>
                </a:solidFill>
              </a:defRPr>
            </a:lvl2pPr>
            <a:lvl3pPr lvl="2" algn="l">
              <a:lnSpc>
                <a:spcPct val="100000"/>
              </a:lnSpc>
              <a:spcBef>
                <a:spcPts val="0"/>
              </a:spcBef>
              <a:spcAft>
                <a:spcPts val="0"/>
              </a:spcAft>
              <a:buClr>
                <a:schemeClr val="dk2"/>
              </a:buClr>
              <a:buSzPts val="2600"/>
              <a:buNone/>
              <a:defRPr sz="2600">
                <a:solidFill>
                  <a:schemeClr val="dk2"/>
                </a:solidFill>
              </a:defRPr>
            </a:lvl3pPr>
            <a:lvl4pPr lvl="3" algn="l">
              <a:lnSpc>
                <a:spcPct val="100000"/>
              </a:lnSpc>
              <a:spcBef>
                <a:spcPts val="0"/>
              </a:spcBef>
              <a:spcAft>
                <a:spcPts val="0"/>
              </a:spcAft>
              <a:buClr>
                <a:schemeClr val="dk2"/>
              </a:buClr>
              <a:buSzPts val="2600"/>
              <a:buNone/>
              <a:defRPr sz="2600">
                <a:solidFill>
                  <a:schemeClr val="dk2"/>
                </a:solidFill>
              </a:defRPr>
            </a:lvl4pPr>
            <a:lvl5pPr lvl="4" algn="l">
              <a:lnSpc>
                <a:spcPct val="100000"/>
              </a:lnSpc>
              <a:spcBef>
                <a:spcPts val="0"/>
              </a:spcBef>
              <a:spcAft>
                <a:spcPts val="0"/>
              </a:spcAft>
              <a:buClr>
                <a:schemeClr val="dk2"/>
              </a:buClr>
              <a:buSzPts val="2600"/>
              <a:buNone/>
              <a:defRPr sz="2600">
                <a:solidFill>
                  <a:schemeClr val="dk2"/>
                </a:solidFill>
              </a:defRPr>
            </a:lvl5pPr>
            <a:lvl6pPr lvl="5" algn="l">
              <a:lnSpc>
                <a:spcPct val="100000"/>
              </a:lnSpc>
              <a:spcBef>
                <a:spcPts val="0"/>
              </a:spcBef>
              <a:spcAft>
                <a:spcPts val="0"/>
              </a:spcAft>
              <a:buClr>
                <a:schemeClr val="dk2"/>
              </a:buClr>
              <a:buSzPts val="2600"/>
              <a:buNone/>
              <a:defRPr sz="2600">
                <a:solidFill>
                  <a:schemeClr val="dk2"/>
                </a:solidFill>
              </a:defRPr>
            </a:lvl6pPr>
            <a:lvl7pPr lvl="6" algn="l">
              <a:lnSpc>
                <a:spcPct val="100000"/>
              </a:lnSpc>
              <a:spcBef>
                <a:spcPts val="0"/>
              </a:spcBef>
              <a:spcAft>
                <a:spcPts val="0"/>
              </a:spcAft>
              <a:buClr>
                <a:schemeClr val="dk2"/>
              </a:buClr>
              <a:buSzPts val="2600"/>
              <a:buNone/>
              <a:defRPr sz="2600">
                <a:solidFill>
                  <a:schemeClr val="dk2"/>
                </a:solidFill>
              </a:defRPr>
            </a:lvl7pPr>
            <a:lvl8pPr lvl="7" algn="l">
              <a:lnSpc>
                <a:spcPct val="100000"/>
              </a:lnSpc>
              <a:spcBef>
                <a:spcPts val="0"/>
              </a:spcBef>
              <a:spcAft>
                <a:spcPts val="0"/>
              </a:spcAft>
              <a:buClr>
                <a:schemeClr val="dk2"/>
              </a:buClr>
              <a:buSzPts val="2600"/>
              <a:buNone/>
              <a:defRPr sz="2600">
                <a:solidFill>
                  <a:schemeClr val="dk2"/>
                </a:solidFill>
              </a:defRPr>
            </a:lvl8pPr>
            <a:lvl9pPr lvl="8" algn="l">
              <a:lnSpc>
                <a:spcPct val="100000"/>
              </a:lnSpc>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2pPr>
            <a:lvl3pPr lvl="2"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3pPr>
            <a:lvl4pPr lvl="3"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4pPr>
            <a:lvl5pPr lvl="4"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5pPr>
            <a:lvl6pPr lvl="5"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6pPr>
            <a:lvl7pPr lvl="6"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7pPr>
            <a:lvl8pPr lvl="7"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8pPr>
            <a:lvl9pPr lvl="8" marR="0" rtl="0" algn="l">
              <a:lnSpc>
                <a:spcPct val="100000"/>
              </a:lnSpc>
              <a:spcBef>
                <a:spcPts val="0"/>
              </a:spcBef>
              <a:spcAft>
                <a:spcPts val="0"/>
              </a:spcAft>
              <a:buClr>
                <a:srgbClr val="000000"/>
              </a:buClr>
              <a:buSzPts val="2800"/>
              <a:buFont typeface="Raleway"/>
              <a:buNone/>
              <a:defRPr b="1" i="0" sz="2800" u="none" cap="none" strike="noStrike">
                <a:solidFill>
                  <a:srgbClr val="000000"/>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160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1600"/>
              </a:spcBef>
              <a:spcAft>
                <a:spcPts val="160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3"/>
          <p:cNvSpPr/>
          <p:nvPr/>
        </p:nvSpPr>
        <p:spPr>
          <a:xfrm>
            <a:off x="638725" y="1109375"/>
            <a:ext cx="7911300" cy="2476500"/>
          </a:xfrm>
          <a:prstGeom prst="rect">
            <a:avLst/>
          </a:prstGeom>
          <a:solidFill>
            <a:srgbClr val="434343">
              <a:alpha val="23137"/>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3"/>
          <p:cNvSpPr txBox="1"/>
          <p:nvPr>
            <p:ph type="ctrTitle"/>
          </p:nvPr>
        </p:nvSpPr>
        <p:spPr>
          <a:xfrm>
            <a:off x="729625" y="1187950"/>
            <a:ext cx="7688100" cy="166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200"/>
              <a:buNone/>
            </a:pPr>
            <a:r>
              <a:rPr lang="en" sz="4800">
                <a:solidFill>
                  <a:srgbClr val="FFFFFF"/>
                </a:solidFill>
              </a:rPr>
              <a:t>What’s Next For Your Business?</a:t>
            </a:r>
            <a:endParaRPr sz="4800">
              <a:solidFill>
                <a:srgbClr val="FFFFFF"/>
              </a:solidFill>
            </a:endParaRPr>
          </a:p>
          <a:p>
            <a:pPr indent="0" lvl="0" marL="0" rtl="0" algn="ctr">
              <a:lnSpc>
                <a:spcPct val="100000"/>
              </a:lnSpc>
              <a:spcBef>
                <a:spcPts val="0"/>
              </a:spcBef>
              <a:spcAft>
                <a:spcPts val="0"/>
              </a:spcAft>
              <a:buSzPts val="4200"/>
              <a:buNone/>
            </a:pPr>
            <a:r>
              <a:rPr lang="en" sz="4800">
                <a:solidFill>
                  <a:srgbClr val="FFFFFF"/>
                </a:solidFill>
              </a:rPr>
              <a:t>Webinar Summit</a:t>
            </a:r>
            <a:endParaRPr sz="4800">
              <a:solidFill>
                <a:srgbClr val="FFFFFF"/>
              </a:solidFill>
            </a:endParaRPr>
          </a:p>
          <a:p>
            <a:pPr indent="0" lvl="0" marL="0" rtl="0" algn="l">
              <a:lnSpc>
                <a:spcPct val="100000"/>
              </a:lnSpc>
              <a:spcBef>
                <a:spcPts val="0"/>
              </a:spcBef>
              <a:spcAft>
                <a:spcPts val="0"/>
              </a:spcAft>
              <a:buSzPts val="4200"/>
              <a:buNone/>
            </a:pPr>
            <a:r>
              <a:t/>
            </a:r>
            <a:endParaRPr>
              <a:solidFill>
                <a:srgbClr val="FFFFFF"/>
              </a:solidFill>
            </a:endParaRPr>
          </a:p>
        </p:txBody>
      </p:sp>
      <p:sp>
        <p:nvSpPr>
          <p:cNvPr id="88" name="Google Shape;88;p13"/>
          <p:cNvSpPr txBox="1"/>
          <p:nvPr/>
        </p:nvSpPr>
        <p:spPr>
          <a:xfrm>
            <a:off x="6320125" y="3653125"/>
            <a:ext cx="3731400" cy="10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200"/>
              <a:buFont typeface="Arial"/>
              <a:buNone/>
            </a:pPr>
            <a:r>
              <a:rPr b="0" i="0" lang="en" sz="4200" u="none" cap="none" strike="noStrike">
                <a:solidFill>
                  <a:srgbClr val="FFFFFF"/>
                </a:solidFill>
                <a:latin typeface="Lato"/>
                <a:ea typeface="Lato"/>
                <a:cs typeface="Lato"/>
                <a:sym typeface="Lato"/>
              </a:rPr>
              <a:t>2021</a:t>
            </a:r>
            <a:endParaRPr b="0" i="0" sz="4200" u="none" cap="none" strike="noStrike">
              <a:solidFill>
                <a:srgbClr val="FFFFFF"/>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nvSpPr>
        <p:spPr>
          <a:xfrm>
            <a:off x="360613" y="1466842"/>
            <a:ext cx="3361500" cy="236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rPr lang="en" sz="800">
                <a:solidFill>
                  <a:srgbClr val="595959"/>
                </a:solidFill>
                <a:latin typeface="Lato"/>
                <a:ea typeface="Lato"/>
                <a:cs typeface="Lato"/>
                <a:sym typeface="Lato"/>
              </a:rPr>
              <a:t>SuccessionMatching</a:t>
            </a:r>
            <a:endParaRPr b="0" i="0" sz="800" u="none" cap="none" strike="noStrike">
              <a:solidFill>
                <a:srgbClr val="595959"/>
              </a:solidFill>
              <a:latin typeface="Lato"/>
              <a:ea typeface="Lato"/>
              <a:cs typeface="Lato"/>
              <a:sym typeface="Lato"/>
            </a:endParaRPr>
          </a:p>
        </p:txBody>
      </p:sp>
      <p:sp>
        <p:nvSpPr>
          <p:cNvPr id="94" name="Google Shape;94;p14"/>
          <p:cNvSpPr txBox="1"/>
          <p:nvPr/>
        </p:nvSpPr>
        <p:spPr>
          <a:xfrm>
            <a:off x="360613" y="1735925"/>
            <a:ext cx="3300900" cy="51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lang="en" sz="2600">
                <a:solidFill>
                  <a:srgbClr val="1A1A1A"/>
                </a:solidFill>
                <a:latin typeface="Raleway"/>
                <a:ea typeface="Raleway"/>
                <a:cs typeface="Raleway"/>
                <a:sym typeface="Raleway"/>
              </a:rPr>
              <a:t>Alison Anderson</a:t>
            </a:r>
            <a:endParaRPr b="1" i="0" sz="2600" u="none" cap="none" strike="noStrike">
              <a:solidFill>
                <a:srgbClr val="1A1A1A"/>
              </a:solidFill>
              <a:latin typeface="Raleway"/>
              <a:ea typeface="Raleway"/>
              <a:cs typeface="Raleway"/>
              <a:sym typeface="Raleway"/>
            </a:endParaRPr>
          </a:p>
        </p:txBody>
      </p:sp>
      <p:sp>
        <p:nvSpPr>
          <p:cNvPr id="95" name="Google Shape;95;p14"/>
          <p:cNvSpPr txBox="1"/>
          <p:nvPr/>
        </p:nvSpPr>
        <p:spPr>
          <a:xfrm>
            <a:off x="360613" y="2366826"/>
            <a:ext cx="3300900" cy="1068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 sz="1100">
                <a:solidFill>
                  <a:srgbClr val="595959"/>
                </a:solidFill>
                <a:latin typeface="Lato"/>
                <a:ea typeface="Lato"/>
                <a:cs typeface="Lato"/>
                <a:sym typeface="Lato"/>
              </a:rPr>
              <a:t>On a mission to change the way people get into business - one soapbox at a time. </a:t>
            </a:r>
            <a:endParaRPr b="0" i="0" sz="1100" u="none" cap="none" strike="noStrike">
              <a:solidFill>
                <a:srgbClr val="595959"/>
              </a:solidFill>
              <a:latin typeface="Lato"/>
              <a:ea typeface="Lato"/>
              <a:cs typeface="Lato"/>
              <a:sym typeface="Lato"/>
            </a:endParaRPr>
          </a:p>
        </p:txBody>
      </p:sp>
      <p:pic>
        <p:nvPicPr>
          <p:cNvPr id="96" name="Google Shape;96;p14"/>
          <p:cNvPicPr preferRelativeResize="0"/>
          <p:nvPr/>
        </p:nvPicPr>
        <p:blipFill>
          <a:blip r:embed="rId3">
            <a:alphaModFix/>
          </a:blip>
          <a:stretch>
            <a:fillRect/>
          </a:stretch>
        </p:blipFill>
        <p:spPr>
          <a:xfrm>
            <a:off x="4901146" y="892376"/>
            <a:ext cx="2519025" cy="3358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5"/>
          <p:cNvSpPr txBox="1"/>
          <p:nvPr/>
        </p:nvSpPr>
        <p:spPr>
          <a:xfrm>
            <a:off x="729450" y="1318650"/>
            <a:ext cx="7697400" cy="53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A1A1A"/>
                </a:solidFill>
                <a:latin typeface="Raleway"/>
                <a:ea typeface="Raleway"/>
                <a:cs typeface="Raleway"/>
                <a:sym typeface="Raleway"/>
              </a:rPr>
              <a:t>SuccessionMatching Community Project</a:t>
            </a:r>
            <a:endParaRPr b="1" i="0" sz="2600" u="none" cap="none" strike="noStrike">
              <a:solidFill>
                <a:srgbClr val="1A1A1A"/>
              </a:solidFill>
              <a:latin typeface="Raleway"/>
              <a:ea typeface="Raleway"/>
              <a:cs typeface="Raleway"/>
              <a:sym typeface="Raleway"/>
            </a:endParaRPr>
          </a:p>
        </p:txBody>
      </p:sp>
      <p:sp>
        <p:nvSpPr>
          <p:cNvPr id="102" name="Google Shape;102;p15"/>
          <p:cNvSpPr txBox="1"/>
          <p:nvPr/>
        </p:nvSpPr>
        <p:spPr>
          <a:xfrm>
            <a:off x="1295958" y="2075087"/>
            <a:ext cx="7131000" cy="132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rgbClr val="595959"/>
                </a:solidFill>
                <a:latin typeface="Lato"/>
                <a:ea typeface="Lato"/>
                <a:cs typeface="Lato"/>
                <a:sym typeface="Lato"/>
              </a:rPr>
              <a:t>We believe that local businesses are the lifeblood of their communities, but too few businesses are planning for their succession, leading to poor business retention within community economic development initiatives. Our objective is to assist communities in retaining these valuable community assets and help ensure local businesses continue on with new ownership instead of shutting down.</a:t>
            </a:r>
            <a:endParaRPr i="0" sz="1100" u="none" cap="none" strike="noStrike">
              <a:solidFill>
                <a:srgbClr val="595959"/>
              </a:solidFill>
              <a:latin typeface="Lato"/>
              <a:ea typeface="Lato"/>
              <a:cs typeface="Lato"/>
              <a:sym typeface="Lato"/>
            </a:endParaRPr>
          </a:p>
        </p:txBody>
      </p:sp>
      <p:pic>
        <p:nvPicPr>
          <p:cNvPr id="103" name="Google Shape;103;p15"/>
          <p:cNvPicPr preferRelativeResize="0"/>
          <p:nvPr/>
        </p:nvPicPr>
        <p:blipFill rotWithShape="1">
          <a:blip r:embed="rId3">
            <a:alphaModFix/>
          </a:blip>
          <a:srcRect b="25872" l="-333" r="-656" t="49998"/>
          <a:stretch/>
        </p:blipFill>
        <p:spPr>
          <a:xfrm>
            <a:off x="-44862" y="3902475"/>
            <a:ext cx="9233726" cy="1241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nvSpPr>
        <p:spPr>
          <a:xfrm>
            <a:off x="841525" y="1397100"/>
            <a:ext cx="7688700" cy="53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A1A1A"/>
                </a:solidFill>
                <a:latin typeface="Raleway"/>
                <a:ea typeface="Raleway"/>
                <a:cs typeface="Raleway"/>
                <a:sym typeface="Raleway"/>
              </a:rPr>
              <a:t>Problems to solve</a:t>
            </a:r>
            <a:endParaRPr b="1" i="0" sz="2600" u="none" cap="none" strike="noStrike">
              <a:solidFill>
                <a:srgbClr val="1A1A1A"/>
              </a:solidFill>
              <a:latin typeface="Raleway"/>
              <a:ea typeface="Raleway"/>
              <a:cs typeface="Raleway"/>
              <a:sym typeface="Raleway"/>
            </a:endParaRPr>
          </a:p>
        </p:txBody>
      </p:sp>
      <p:sp>
        <p:nvSpPr>
          <p:cNvPr id="109" name="Google Shape;109;p16"/>
          <p:cNvSpPr/>
          <p:nvPr/>
        </p:nvSpPr>
        <p:spPr>
          <a:xfrm>
            <a:off x="1512865" y="22601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Arial"/>
                <a:ea typeface="Arial"/>
                <a:cs typeface="Arial"/>
                <a:sym typeface="Arial"/>
              </a:rPr>
              <a:t>1</a:t>
            </a:r>
            <a:endParaRPr b="1" i="0" sz="800" u="none" cap="none" strike="noStrike">
              <a:solidFill>
                <a:srgbClr val="FFFFFF"/>
              </a:solidFill>
              <a:latin typeface="Arial"/>
              <a:ea typeface="Arial"/>
              <a:cs typeface="Arial"/>
              <a:sym typeface="Arial"/>
            </a:endParaRPr>
          </a:p>
        </p:txBody>
      </p:sp>
      <p:sp>
        <p:nvSpPr>
          <p:cNvPr id="110" name="Google Shape;110;p16"/>
          <p:cNvSpPr txBox="1"/>
          <p:nvPr/>
        </p:nvSpPr>
        <p:spPr>
          <a:xfrm>
            <a:off x="1959766" y="2152225"/>
            <a:ext cx="2832900" cy="105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 sz="1100">
                <a:solidFill>
                  <a:srgbClr val="595959"/>
                </a:solidFill>
                <a:latin typeface="Lato"/>
                <a:ea typeface="Lato"/>
                <a:cs typeface="Lato"/>
                <a:sym typeface="Lato"/>
              </a:rPr>
              <a:t>Investment Attraction </a:t>
            </a:r>
            <a:endParaRPr sz="1100">
              <a:solidFill>
                <a:srgbClr val="595959"/>
              </a:solidFill>
              <a:latin typeface="Lato"/>
              <a:ea typeface="Lato"/>
              <a:cs typeface="Lato"/>
              <a:sym typeface="Lato"/>
            </a:endParaRPr>
          </a:p>
          <a:p>
            <a:pPr indent="-298450" lvl="0" marL="457200" marR="0" rtl="0" algn="l">
              <a:lnSpc>
                <a:spcPct val="115000"/>
              </a:lnSpc>
              <a:spcBef>
                <a:spcPts val="1600"/>
              </a:spcBef>
              <a:spcAft>
                <a:spcPts val="0"/>
              </a:spcAft>
              <a:buClr>
                <a:srgbClr val="595959"/>
              </a:buClr>
              <a:buSzPts val="1100"/>
              <a:buFont typeface="Lato"/>
              <a:buChar char="-"/>
            </a:pPr>
            <a:r>
              <a:rPr lang="en" sz="1100">
                <a:solidFill>
                  <a:srgbClr val="595959"/>
                </a:solidFill>
                <a:latin typeface="Lato"/>
                <a:ea typeface="Lato"/>
                <a:cs typeface="Lato"/>
                <a:sym typeface="Lato"/>
              </a:rPr>
              <a:t>Investor Profiles, who they are and how they can help your community with job </a:t>
            </a:r>
            <a:r>
              <a:rPr lang="en" sz="1100">
                <a:solidFill>
                  <a:srgbClr val="595959"/>
                </a:solidFill>
                <a:latin typeface="Lato"/>
                <a:ea typeface="Lato"/>
                <a:cs typeface="Lato"/>
                <a:sym typeface="Lato"/>
              </a:rPr>
              <a:t>retention</a:t>
            </a:r>
            <a:r>
              <a:rPr lang="en" sz="1100">
                <a:solidFill>
                  <a:srgbClr val="595959"/>
                </a:solidFill>
                <a:latin typeface="Lato"/>
                <a:ea typeface="Lato"/>
                <a:cs typeface="Lato"/>
                <a:sym typeface="Lato"/>
              </a:rPr>
              <a:t> and growth</a:t>
            </a:r>
            <a:endParaRPr sz="1100">
              <a:solidFill>
                <a:srgbClr val="595959"/>
              </a:solidFill>
              <a:latin typeface="Lato"/>
              <a:ea typeface="Lato"/>
              <a:cs typeface="Lato"/>
              <a:sym typeface="Lato"/>
            </a:endParaRPr>
          </a:p>
          <a:p>
            <a:pPr indent="-298450" lvl="0" marL="457200" marR="0" rtl="0" algn="l">
              <a:lnSpc>
                <a:spcPct val="115000"/>
              </a:lnSpc>
              <a:spcBef>
                <a:spcPts val="0"/>
              </a:spcBef>
              <a:spcAft>
                <a:spcPts val="0"/>
              </a:spcAft>
              <a:buClr>
                <a:srgbClr val="595959"/>
              </a:buClr>
              <a:buSzPts val="1100"/>
              <a:buFont typeface="Lato"/>
              <a:buChar char="-"/>
            </a:pPr>
            <a:r>
              <a:rPr lang="en" sz="1100">
                <a:solidFill>
                  <a:srgbClr val="595959"/>
                </a:solidFill>
                <a:latin typeface="Lato"/>
                <a:ea typeface="Lato"/>
                <a:cs typeface="Lato"/>
                <a:sym typeface="Lato"/>
              </a:rPr>
              <a:t>International Buyers</a:t>
            </a:r>
            <a:endParaRPr sz="1100">
              <a:solidFill>
                <a:srgbClr val="595959"/>
              </a:solidFill>
              <a:latin typeface="Lato"/>
              <a:ea typeface="Lato"/>
              <a:cs typeface="Lato"/>
              <a:sym typeface="Lato"/>
            </a:endParaRPr>
          </a:p>
        </p:txBody>
      </p:sp>
      <p:sp>
        <p:nvSpPr>
          <p:cNvPr id="111" name="Google Shape;111;p16"/>
          <p:cNvSpPr/>
          <p:nvPr/>
        </p:nvSpPr>
        <p:spPr>
          <a:xfrm>
            <a:off x="1512865" y="34825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Arial"/>
                <a:ea typeface="Arial"/>
                <a:cs typeface="Arial"/>
                <a:sym typeface="Arial"/>
              </a:rPr>
              <a:t>2</a:t>
            </a:r>
            <a:endParaRPr b="1" i="0" sz="800" u="none" cap="none" strike="noStrike">
              <a:solidFill>
                <a:srgbClr val="FFFFFF"/>
              </a:solidFill>
              <a:latin typeface="Arial"/>
              <a:ea typeface="Arial"/>
              <a:cs typeface="Arial"/>
              <a:sym typeface="Arial"/>
            </a:endParaRPr>
          </a:p>
        </p:txBody>
      </p:sp>
      <p:sp>
        <p:nvSpPr>
          <p:cNvPr id="112" name="Google Shape;112;p16"/>
          <p:cNvSpPr txBox="1"/>
          <p:nvPr/>
        </p:nvSpPr>
        <p:spPr>
          <a:xfrm>
            <a:off x="1959766" y="3386350"/>
            <a:ext cx="2832900" cy="105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 sz="1100">
                <a:solidFill>
                  <a:srgbClr val="595959"/>
                </a:solidFill>
                <a:latin typeface="Lato"/>
                <a:ea typeface="Lato"/>
                <a:cs typeface="Lato"/>
                <a:sym typeface="Lato"/>
              </a:rPr>
              <a:t>Upcoming Events</a:t>
            </a:r>
            <a:endParaRPr sz="1100">
              <a:solidFill>
                <a:srgbClr val="595959"/>
              </a:solidFill>
              <a:latin typeface="Lato"/>
              <a:ea typeface="Lato"/>
              <a:cs typeface="Lato"/>
              <a:sym typeface="Lato"/>
            </a:endParaRPr>
          </a:p>
          <a:p>
            <a:pPr indent="-298450" lvl="0" marL="457200" marR="0" rtl="0" algn="l">
              <a:lnSpc>
                <a:spcPct val="115000"/>
              </a:lnSpc>
              <a:spcBef>
                <a:spcPts val="1600"/>
              </a:spcBef>
              <a:spcAft>
                <a:spcPts val="0"/>
              </a:spcAft>
              <a:buClr>
                <a:srgbClr val="595959"/>
              </a:buClr>
              <a:buSzPts val="1100"/>
              <a:buFont typeface="Lato"/>
              <a:buChar char="-"/>
            </a:pPr>
            <a:r>
              <a:rPr lang="en" sz="1100">
                <a:solidFill>
                  <a:srgbClr val="595959"/>
                </a:solidFill>
                <a:latin typeface="Lato"/>
                <a:ea typeface="Lato"/>
                <a:cs typeface="Lato"/>
                <a:sym typeface="Lato"/>
              </a:rPr>
              <a:t>Webinar Summit </a:t>
            </a:r>
            <a:endParaRPr sz="1100">
              <a:solidFill>
                <a:srgbClr val="595959"/>
              </a:solidFill>
              <a:latin typeface="Lato"/>
              <a:ea typeface="Lato"/>
              <a:cs typeface="Lato"/>
              <a:sym typeface="Lato"/>
            </a:endParaRPr>
          </a:p>
          <a:p>
            <a:pPr indent="-298450" lvl="0" marL="457200" marR="0" rtl="0" algn="l">
              <a:lnSpc>
                <a:spcPct val="115000"/>
              </a:lnSpc>
              <a:spcBef>
                <a:spcPts val="0"/>
              </a:spcBef>
              <a:spcAft>
                <a:spcPts val="0"/>
              </a:spcAft>
              <a:buClr>
                <a:srgbClr val="595959"/>
              </a:buClr>
              <a:buSzPts val="1100"/>
              <a:buFont typeface="Lato"/>
              <a:buChar char="-"/>
            </a:pPr>
            <a:r>
              <a:rPr lang="en" sz="1100">
                <a:solidFill>
                  <a:srgbClr val="595959"/>
                </a:solidFill>
                <a:latin typeface="Lato"/>
                <a:ea typeface="Lato"/>
                <a:cs typeface="Lato"/>
                <a:sym typeface="Lato"/>
              </a:rPr>
              <a:t>Workshops </a:t>
            </a:r>
            <a:endParaRPr sz="1100">
              <a:solidFill>
                <a:srgbClr val="595959"/>
              </a:solidFill>
              <a:latin typeface="Lato"/>
              <a:ea typeface="Lato"/>
              <a:cs typeface="Lato"/>
              <a:sym typeface="Lato"/>
            </a:endParaRPr>
          </a:p>
        </p:txBody>
      </p:sp>
      <p:sp>
        <p:nvSpPr>
          <p:cNvPr id="113" name="Google Shape;113;p16"/>
          <p:cNvSpPr/>
          <p:nvPr/>
        </p:nvSpPr>
        <p:spPr>
          <a:xfrm>
            <a:off x="5202884" y="22601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Arial"/>
                <a:ea typeface="Arial"/>
                <a:cs typeface="Arial"/>
                <a:sym typeface="Arial"/>
              </a:rPr>
              <a:t>3</a:t>
            </a:r>
            <a:endParaRPr b="1" i="0" sz="800" u="none" cap="none" strike="noStrike">
              <a:solidFill>
                <a:srgbClr val="FFFFFF"/>
              </a:solidFill>
              <a:latin typeface="Arial"/>
              <a:ea typeface="Arial"/>
              <a:cs typeface="Arial"/>
              <a:sym typeface="Arial"/>
            </a:endParaRPr>
          </a:p>
        </p:txBody>
      </p:sp>
      <p:sp>
        <p:nvSpPr>
          <p:cNvPr id="114" name="Google Shape;114;p16"/>
          <p:cNvSpPr txBox="1"/>
          <p:nvPr/>
        </p:nvSpPr>
        <p:spPr>
          <a:xfrm>
            <a:off x="5648187" y="2152225"/>
            <a:ext cx="2832900" cy="105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lang="en" sz="1100">
                <a:solidFill>
                  <a:srgbClr val="595959"/>
                </a:solidFill>
                <a:latin typeface="Lato"/>
                <a:ea typeface="Lato"/>
                <a:cs typeface="Lato"/>
                <a:sym typeface="Lato"/>
              </a:rPr>
              <a:t>Changes at SuccessionMatching </a:t>
            </a:r>
            <a:endParaRPr sz="1100">
              <a:solidFill>
                <a:srgbClr val="595959"/>
              </a:solidFill>
              <a:latin typeface="Lato"/>
              <a:ea typeface="Lato"/>
              <a:cs typeface="Lato"/>
              <a:sym typeface="Lato"/>
            </a:endParaRPr>
          </a:p>
          <a:p>
            <a:pPr indent="-298450" lvl="0" marL="457200" marR="0" rtl="0" algn="l">
              <a:lnSpc>
                <a:spcPct val="115000"/>
              </a:lnSpc>
              <a:spcBef>
                <a:spcPts val="1600"/>
              </a:spcBef>
              <a:spcAft>
                <a:spcPts val="0"/>
              </a:spcAft>
              <a:buClr>
                <a:srgbClr val="595959"/>
              </a:buClr>
              <a:buSzPts val="1100"/>
              <a:buFont typeface="Lato"/>
              <a:buChar char="-"/>
            </a:pPr>
            <a:r>
              <a:rPr lang="en" sz="1100">
                <a:solidFill>
                  <a:srgbClr val="595959"/>
                </a:solidFill>
                <a:latin typeface="Lato"/>
                <a:ea typeface="Lato"/>
                <a:cs typeface="Lato"/>
                <a:sym typeface="Lato"/>
              </a:rPr>
              <a:t>Formal Succession Plans </a:t>
            </a:r>
            <a:endParaRPr sz="1100">
              <a:solidFill>
                <a:srgbClr val="595959"/>
              </a:solidFill>
              <a:latin typeface="Lato"/>
              <a:ea typeface="Lato"/>
              <a:cs typeface="Lato"/>
              <a:sym typeface="Lato"/>
            </a:endParaRPr>
          </a:p>
          <a:p>
            <a:pPr indent="-298450" lvl="0" marL="457200" marR="0" rtl="0" algn="l">
              <a:lnSpc>
                <a:spcPct val="115000"/>
              </a:lnSpc>
              <a:spcBef>
                <a:spcPts val="0"/>
              </a:spcBef>
              <a:spcAft>
                <a:spcPts val="0"/>
              </a:spcAft>
              <a:buClr>
                <a:srgbClr val="595959"/>
              </a:buClr>
              <a:buSzPts val="1100"/>
              <a:buFont typeface="Lato"/>
              <a:buChar char="-"/>
            </a:pPr>
            <a:r>
              <a:rPr lang="en" sz="1100">
                <a:solidFill>
                  <a:srgbClr val="595959"/>
                </a:solidFill>
                <a:latin typeface="Lato"/>
                <a:ea typeface="Lato"/>
                <a:cs typeface="Lato"/>
                <a:sym typeface="Lato"/>
              </a:rPr>
              <a:t>Advisory Board </a:t>
            </a:r>
            <a:endParaRPr sz="1100">
              <a:solidFill>
                <a:srgbClr val="595959"/>
              </a:solidFill>
              <a:latin typeface="Lato"/>
              <a:ea typeface="Lato"/>
              <a:cs typeface="Lato"/>
              <a:sym typeface="Lato"/>
            </a:endParaRPr>
          </a:p>
          <a:p>
            <a:pPr indent="-298450" lvl="0" marL="457200" marR="0" rtl="0" algn="l">
              <a:lnSpc>
                <a:spcPct val="115000"/>
              </a:lnSpc>
              <a:spcBef>
                <a:spcPts val="0"/>
              </a:spcBef>
              <a:spcAft>
                <a:spcPts val="0"/>
              </a:spcAft>
              <a:buClr>
                <a:srgbClr val="595959"/>
              </a:buClr>
              <a:buSzPts val="1100"/>
              <a:buFont typeface="Lato"/>
              <a:buChar char="-"/>
            </a:pPr>
            <a:r>
              <a:rPr lang="en" sz="1100">
                <a:solidFill>
                  <a:srgbClr val="595959"/>
                </a:solidFill>
                <a:latin typeface="Lato"/>
                <a:ea typeface="Lato"/>
                <a:cs typeface="Lato"/>
                <a:sym typeface="Lato"/>
              </a:rPr>
              <a:t>Platform and Growth </a:t>
            </a:r>
            <a:endParaRPr sz="1100">
              <a:solidFill>
                <a:srgbClr val="595959"/>
              </a:solidFill>
              <a:latin typeface="Lato"/>
              <a:ea typeface="Lato"/>
              <a:cs typeface="Lato"/>
              <a:sym typeface="Lato"/>
            </a:endParaRPr>
          </a:p>
        </p:txBody>
      </p:sp>
      <p:sp>
        <p:nvSpPr>
          <p:cNvPr id="115" name="Google Shape;115;p16"/>
          <p:cNvSpPr/>
          <p:nvPr/>
        </p:nvSpPr>
        <p:spPr>
          <a:xfrm>
            <a:off x="5202884" y="3482525"/>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FFFFFF"/>
                </a:solidFill>
                <a:latin typeface="Arial"/>
                <a:ea typeface="Arial"/>
                <a:cs typeface="Arial"/>
                <a:sym typeface="Arial"/>
              </a:rPr>
              <a:t>4</a:t>
            </a:r>
            <a:endParaRPr b="1" i="0" sz="800" u="none" cap="none" strike="noStrike">
              <a:solidFill>
                <a:srgbClr val="FFFFFF"/>
              </a:solidFill>
              <a:latin typeface="Arial"/>
              <a:ea typeface="Arial"/>
              <a:cs typeface="Arial"/>
              <a:sym typeface="Arial"/>
            </a:endParaRPr>
          </a:p>
        </p:txBody>
      </p:sp>
      <p:sp>
        <p:nvSpPr>
          <p:cNvPr id="116" name="Google Shape;116;p16"/>
          <p:cNvSpPr txBox="1"/>
          <p:nvPr/>
        </p:nvSpPr>
        <p:spPr>
          <a:xfrm>
            <a:off x="5648187" y="3386350"/>
            <a:ext cx="2832900" cy="1051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lang="en" sz="1100">
                <a:solidFill>
                  <a:srgbClr val="595959"/>
                </a:solidFill>
                <a:latin typeface="Lato"/>
                <a:ea typeface="Lato"/>
                <a:cs typeface="Lato"/>
                <a:sym typeface="Lato"/>
              </a:rPr>
              <a:t>Questions and Next Steps </a:t>
            </a:r>
            <a:endParaRPr b="0" i="0" sz="1100" u="none" cap="none" strike="noStrike">
              <a:solidFill>
                <a:srgbClr val="595959"/>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7"/>
          <p:cNvSpPr txBox="1"/>
          <p:nvPr/>
        </p:nvSpPr>
        <p:spPr>
          <a:xfrm>
            <a:off x="730725" y="1318650"/>
            <a:ext cx="3893400" cy="103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A1A1A"/>
                </a:solidFill>
                <a:latin typeface="Raleway"/>
                <a:ea typeface="Raleway"/>
                <a:cs typeface="Raleway"/>
                <a:sym typeface="Raleway"/>
              </a:rPr>
              <a:t>Content</a:t>
            </a:r>
            <a:endParaRPr b="1" i="0" sz="2600" u="none" cap="none" strike="noStrike">
              <a:solidFill>
                <a:srgbClr val="1A1A1A"/>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1A1A1A"/>
              </a:solidFill>
              <a:latin typeface="Raleway"/>
              <a:ea typeface="Raleway"/>
              <a:cs typeface="Raleway"/>
              <a:sym typeface="Raleway"/>
            </a:endParaRPr>
          </a:p>
        </p:txBody>
      </p:sp>
      <p:sp>
        <p:nvSpPr>
          <p:cNvPr id="122" name="Google Shape;122;p17"/>
          <p:cNvSpPr txBox="1"/>
          <p:nvPr/>
        </p:nvSpPr>
        <p:spPr>
          <a:xfrm>
            <a:off x="721225" y="2434125"/>
            <a:ext cx="3893400" cy="208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595959"/>
                </a:solidFill>
                <a:latin typeface="Lato"/>
                <a:ea typeface="Lato"/>
                <a:cs typeface="Lato"/>
                <a:sym typeface="Lato"/>
              </a:rPr>
              <a:t>Lorem ipsum dolor sit amet, consectetur adipiscing elit, sed do eiusmod tempor incididunt labore dolore magna aliqua. Lorem ipsum dolor sit amet, consectetur adipiscing elit.</a:t>
            </a:r>
            <a:endParaRPr b="0" i="0" sz="1100" u="none" cap="none" strike="noStrike">
              <a:solidFill>
                <a:srgbClr val="595959"/>
              </a:solidFill>
              <a:latin typeface="Lato"/>
              <a:ea typeface="Lato"/>
              <a:cs typeface="Lato"/>
              <a:sym typeface="Lato"/>
            </a:endParaRPr>
          </a:p>
          <a:p>
            <a:pPr indent="0" lvl="0" marL="0" marR="0" rtl="0" algn="l">
              <a:lnSpc>
                <a:spcPct val="115000"/>
              </a:lnSpc>
              <a:spcBef>
                <a:spcPts val="1600"/>
              </a:spcBef>
              <a:spcAft>
                <a:spcPts val="0"/>
              </a:spcAft>
              <a:buClr>
                <a:srgbClr val="000000"/>
              </a:buClr>
              <a:buSzPts val="1100"/>
              <a:buFont typeface="Arial"/>
              <a:buNone/>
            </a:pPr>
            <a:r>
              <a:rPr b="1" i="0" lang="en" sz="1100" u="none" cap="none" strike="noStrike">
                <a:solidFill>
                  <a:srgbClr val="1A1A1A"/>
                </a:solidFill>
                <a:latin typeface="Lato"/>
                <a:ea typeface="Lato"/>
                <a:cs typeface="Lato"/>
                <a:sym typeface="Lato"/>
              </a:rPr>
              <a:t>Client Implications:</a:t>
            </a:r>
            <a:endParaRPr b="1" i="0" sz="1100" u="none" cap="none" strike="noStrike">
              <a:solidFill>
                <a:srgbClr val="1A1A1A"/>
              </a:solidFill>
              <a:latin typeface="Lato"/>
              <a:ea typeface="Lato"/>
              <a:cs typeface="Lato"/>
              <a:sym typeface="Lato"/>
            </a:endParaRPr>
          </a:p>
          <a:p>
            <a:pPr indent="0" lvl="0" marL="0" marR="0" rtl="0" algn="l">
              <a:lnSpc>
                <a:spcPct val="115000"/>
              </a:lnSpc>
              <a:spcBef>
                <a:spcPts val="0"/>
              </a:spcBef>
              <a:spcAft>
                <a:spcPts val="1600"/>
              </a:spcAft>
              <a:buClr>
                <a:srgbClr val="000000"/>
              </a:buClr>
              <a:buSzPts val="1100"/>
              <a:buFont typeface="Arial"/>
              <a:buNone/>
            </a:pPr>
            <a:r>
              <a:rPr b="0" i="0" lang="en" sz="1100" u="none" cap="none" strike="noStrike">
                <a:solidFill>
                  <a:srgbClr val="595959"/>
                </a:solidFill>
                <a:latin typeface="Lato"/>
                <a:ea typeface="Lato"/>
                <a:cs typeface="Lato"/>
                <a:sym typeface="Lato"/>
              </a:rPr>
              <a:t>Consectetur adipiscing elit, sed do eiusmod tempor incididunt ut labore et dolore magna aliqua. Lorem ipsum dolor sit amet, consectetur adipiscing elit tempor incididunt ut labore et dolore magna aliqua.</a:t>
            </a:r>
            <a:endParaRPr b="0" i="0" sz="1100" u="none" cap="none" strike="noStrike">
              <a:solidFill>
                <a:srgbClr val="595959"/>
              </a:solidFill>
              <a:latin typeface="Lato"/>
              <a:ea typeface="Lato"/>
              <a:cs typeface="Lato"/>
              <a:sym typeface="Lato"/>
            </a:endParaRPr>
          </a:p>
        </p:txBody>
      </p:sp>
      <p:pic>
        <p:nvPicPr>
          <p:cNvPr id="123" name="Google Shape;123;p17"/>
          <p:cNvPicPr preferRelativeResize="0"/>
          <p:nvPr/>
        </p:nvPicPr>
        <p:blipFill rotWithShape="1">
          <a:blip r:embed="rId3">
            <a:alphaModFix/>
          </a:blip>
          <a:srcRect b="0" l="9308" r="9316" t="0"/>
          <a:stretch/>
        </p:blipFill>
        <p:spPr>
          <a:xfrm>
            <a:off x="5146750" y="1184600"/>
            <a:ext cx="3997250" cy="3262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txBox="1"/>
          <p:nvPr/>
        </p:nvSpPr>
        <p:spPr>
          <a:xfrm>
            <a:off x="730725" y="1318650"/>
            <a:ext cx="3893400" cy="103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A1A1A"/>
                </a:solidFill>
                <a:latin typeface="Raleway"/>
                <a:ea typeface="Raleway"/>
                <a:cs typeface="Raleway"/>
                <a:sym typeface="Raleway"/>
              </a:rPr>
              <a:t>Content</a:t>
            </a:r>
            <a:endParaRPr b="1" i="0" sz="2600" u="none" cap="none" strike="noStrike">
              <a:solidFill>
                <a:srgbClr val="1A1A1A"/>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1A1A1A"/>
              </a:solidFill>
              <a:latin typeface="Raleway"/>
              <a:ea typeface="Raleway"/>
              <a:cs typeface="Raleway"/>
              <a:sym typeface="Raleway"/>
            </a:endParaRPr>
          </a:p>
        </p:txBody>
      </p:sp>
      <p:sp>
        <p:nvSpPr>
          <p:cNvPr id="129" name="Google Shape;129;p18"/>
          <p:cNvSpPr txBox="1"/>
          <p:nvPr/>
        </p:nvSpPr>
        <p:spPr>
          <a:xfrm>
            <a:off x="721225" y="2434125"/>
            <a:ext cx="3893400" cy="208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595959"/>
                </a:solidFill>
                <a:latin typeface="Lato"/>
                <a:ea typeface="Lato"/>
                <a:cs typeface="Lato"/>
                <a:sym typeface="Lato"/>
              </a:rPr>
              <a:t>Lorem ipsum dolor sit amet, consectetur adipiscing elit, sed do eiusmod tempor incididunt labore dolore magna aliqua. Lorem ipsum dolor sit amet, consectetur adipiscing elit.</a:t>
            </a:r>
            <a:endParaRPr b="0" i="0" sz="1100" u="none" cap="none" strike="noStrike">
              <a:solidFill>
                <a:srgbClr val="595959"/>
              </a:solidFill>
              <a:latin typeface="Lato"/>
              <a:ea typeface="Lato"/>
              <a:cs typeface="Lato"/>
              <a:sym typeface="Lato"/>
            </a:endParaRPr>
          </a:p>
          <a:p>
            <a:pPr indent="0" lvl="0" marL="0" marR="0" rtl="0" algn="l">
              <a:lnSpc>
                <a:spcPct val="115000"/>
              </a:lnSpc>
              <a:spcBef>
                <a:spcPts val="1600"/>
              </a:spcBef>
              <a:spcAft>
                <a:spcPts val="0"/>
              </a:spcAft>
              <a:buClr>
                <a:srgbClr val="000000"/>
              </a:buClr>
              <a:buSzPts val="1100"/>
              <a:buFont typeface="Arial"/>
              <a:buNone/>
            </a:pPr>
            <a:r>
              <a:rPr b="1" i="0" lang="en" sz="1100" u="none" cap="none" strike="noStrike">
                <a:solidFill>
                  <a:srgbClr val="1A1A1A"/>
                </a:solidFill>
                <a:latin typeface="Lato"/>
                <a:ea typeface="Lato"/>
                <a:cs typeface="Lato"/>
                <a:sym typeface="Lato"/>
              </a:rPr>
              <a:t>Client Implications:</a:t>
            </a:r>
            <a:endParaRPr b="1" i="0" sz="1100" u="none" cap="none" strike="noStrike">
              <a:solidFill>
                <a:srgbClr val="1A1A1A"/>
              </a:solidFill>
              <a:latin typeface="Lato"/>
              <a:ea typeface="Lato"/>
              <a:cs typeface="Lato"/>
              <a:sym typeface="Lato"/>
            </a:endParaRPr>
          </a:p>
          <a:p>
            <a:pPr indent="0" lvl="0" marL="0" marR="0" rtl="0" algn="l">
              <a:lnSpc>
                <a:spcPct val="115000"/>
              </a:lnSpc>
              <a:spcBef>
                <a:spcPts val="0"/>
              </a:spcBef>
              <a:spcAft>
                <a:spcPts val="1600"/>
              </a:spcAft>
              <a:buClr>
                <a:srgbClr val="000000"/>
              </a:buClr>
              <a:buSzPts val="1100"/>
              <a:buFont typeface="Arial"/>
              <a:buNone/>
            </a:pPr>
            <a:r>
              <a:rPr b="0" i="0" lang="en" sz="1100" u="none" cap="none" strike="noStrike">
                <a:solidFill>
                  <a:srgbClr val="595959"/>
                </a:solidFill>
                <a:latin typeface="Lato"/>
                <a:ea typeface="Lato"/>
                <a:cs typeface="Lato"/>
                <a:sym typeface="Lato"/>
              </a:rPr>
              <a:t>Consectetur adipiscing elit, sed do eiusmod tempor incididunt ut labore et dolore magna aliqua. Lorem ipsum dolor sit amet, consectetur adipiscing elit tempor incididunt ut labore et dolore magna aliqua.</a:t>
            </a:r>
            <a:endParaRPr b="0" i="0" sz="1100" u="none" cap="none" strike="noStrike">
              <a:solidFill>
                <a:srgbClr val="595959"/>
              </a:solidFill>
              <a:latin typeface="Lato"/>
              <a:ea typeface="Lato"/>
              <a:cs typeface="Lato"/>
              <a:sym typeface="Lato"/>
            </a:endParaRPr>
          </a:p>
        </p:txBody>
      </p:sp>
      <p:pic>
        <p:nvPicPr>
          <p:cNvPr id="130" name="Google Shape;130;p18"/>
          <p:cNvPicPr preferRelativeResize="0"/>
          <p:nvPr/>
        </p:nvPicPr>
        <p:blipFill rotWithShape="1">
          <a:blip r:embed="rId3">
            <a:alphaModFix/>
          </a:blip>
          <a:srcRect b="0" l="9309" r="9317" t="0"/>
          <a:stretch/>
        </p:blipFill>
        <p:spPr>
          <a:xfrm>
            <a:off x="5146750" y="1184600"/>
            <a:ext cx="3997250" cy="32625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nvSpPr>
        <p:spPr>
          <a:xfrm>
            <a:off x="729450" y="1367864"/>
            <a:ext cx="7688400" cy="535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A1A1A"/>
                </a:solidFill>
                <a:latin typeface="Raleway"/>
                <a:ea typeface="Raleway"/>
                <a:cs typeface="Raleway"/>
                <a:sym typeface="Raleway"/>
              </a:rPr>
              <a:t>Some points</a:t>
            </a:r>
            <a:endParaRPr b="1" i="0" sz="1000" u="none" cap="none" strike="noStrike">
              <a:solidFill>
                <a:srgbClr val="1A1A1A"/>
              </a:solidFill>
              <a:latin typeface="Raleway"/>
              <a:ea typeface="Raleway"/>
              <a:cs typeface="Raleway"/>
              <a:sym typeface="Raleway"/>
            </a:endParaRPr>
          </a:p>
        </p:txBody>
      </p:sp>
      <p:pic>
        <p:nvPicPr>
          <p:cNvPr id="136" name="Google Shape;136;p19"/>
          <p:cNvPicPr preferRelativeResize="0"/>
          <p:nvPr/>
        </p:nvPicPr>
        <p:blipFill rotWithShape="1">
          <a:blip r:embed="rId3">
            <a:alphaModFix/>
          </a:blip>
          <a:srcRect b="11907" l="0" r="0" t="11907"/>
          <a:stretch/>
        </p:blipFill>
        <p:spPr>
          <a:xfrm>
            <a:off x="830400" y="2091180"/>
            <a:ext cx="2501197" cy="1267840"/>
          </a:xfrm>
          <a:prstGeom prst="rect">
            <a:avLst/>
          </a:prstGeom>
          <a:noFill/>
          <a:ln>
            <a:noFill/>
          </a:ln>
        </p:spPr>
      </p:pic>
      <p:sp>
        <p:nvSpPr>
          <p:cNvPr id="137" name="Google Shape;137;p19"/>
          <p:cNvSpPr txBox="1"/>
          <p:nvPr/>
        </p:nvSpPr>
        <p:spPr>
          <a:xfrm>
            <a:off x="862816" y="2418212"/>
            <a:ext cx="586500" cy="9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3000"/>
              <a:buFont typeface="Arial"/>
              <a:buNone/>
            </a:pPr>
            <a:r>
              <a:rPr b="1" i="0" lang="en" sz="3000" u="none" cap="none" strike="noStrike">
                <a:solidFill>
                  <a:srgbClr val="FFFFFF"/>
                </a:solidFill>
                <a:latin typeface="Lato"/>
                <a:ea typeface="Lato"/>
                <a:cs typeface="Lato"/>
                <a:sym typeface="Lato"/>
              </a:rPr>
              <a:t>01 </a:t>
            </a:r>
            <a:endParaRPr b="1" i="0" sz="3000" u="none" cap="none" strike="noStrike">
              <a:solidFill>
                <a:srgbClr val="FFFFFF"/>
              </a:solidFill>
              <a:latin typeface="Raleway"/>
              <a:ea typeface="Raleway"/>
              <a:cs typeface="Raleway"/>
              <a:sym typeface="Raleway"/>
            </a:endParaRPr>
          </a:p>
        </p:txBody>
      </p:sp>
      <p:grpSp>
        <p:nvGrpSpPr>
          <p:cNvPr id="138" name="Google Shape;138;p19"/>
          <p:cNvGrpSpPr/>
          <p:nvPr/>
        </p:nvGrpSpPr>
        <p:grpSpPr>
          <a:xfrm>
            <a:off x="830400" y="3274596"/>
            <a:ext cx="2501700" cy="1353954"/>
            <a:chOff x="830400" y="3274596"/>
            <a:chExt cx="2501700" cy="1353954"/>
          </a:xfrm>
        </p:grpSpPr>
        <p:sp>
          <p:nvSpPr>
            <p:cNvPr id="139" name="Google Shape;139;p19"/>
            <p:cNvSpPr/>
            <p:nvPr/>
          </p:nvSpPr>
          <p:spPr>
            <a:xfrm>
              <a:off x="830400" y="3360750"/>
              <a:ext cx="2501700" cy="1267800"/>
            </a:xfrm>
            <a:prstGeom prst="rect">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9"/>
            <p:cNvSpPr/>
            <p:nvPr/>
          </p:nvSpPr>
          <p:spPr>
            <a:xfrm>
              <a:off x="1059092" y="3274596"/>
              <a:ext cx="219600" cy="93600"/>
            </a:xfrm>
            <a:prstGeom prst="triangle">
              <a:avLst>
                <a:gd fmla="val 50000" name="adj"/>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 name="Google Shape;141;p19"/>
          <p:cNvSpPr txBox="1"/>
          <p:nvPr/>
        </p:nvSpPr>
        <p:spPr>
          <a:xfrm>
            <a:off x="967528" y="3455478"/>
            <a:ext cx="2238300" cy="430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1A1A1A"/>
                </a:solidFill>
                <a:latin typeface="Raleway"/>
                <a:ea typeface="Raleway"/>
                <a:cs typeface="Raleway"/>
                <a:sym typeface="Raleway"/>
              </a:rPr>
              <a:t>Lorem ipsum dolor sit</a:t>
            </a:r>
            <a:endParaRPr b="1" i="0" sz="1000" u="none" cap="none" strike="noStrike">
              <a:solidFill>
                <a:srgbClr val="1A1A1A"/>
              </a:solidFill>
              <a:latin typeface="Raleway"/>
              <a:ea typeface="Raleway"/>
              <a:cs typeface="Raleway"/>
              <a:sym typeface="Raleway"/>
            </a:endParaRPr>
          </a:p>
        </p:txBody>
      </p:sp>
      <p:sp>
        <p:nvSpPr>
          <p:cNvPr id="142" name="Google Shape;142;p19"/>
          <p:cNvSpPr txBox="1"/>
          <p:nvPr/>
        </p:nvSpPr>
        <p:spPr>
          <a:xfrm>
            <a:off x="967528" y="3885655"/>
            <a:ext cx="2238300" cy="64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rPr b="0" i="0" lang="en" sz="800" u="none" cap="none" strike="noStrike">
                <a:solidFill>
                  <a:srgbClr val="595959"/>
                </a:solidFill>
                <a:latin typeface="Lato"/>
                <a:ea typeface="Lato"/>
                <a:cs typeface="Lato"/>
                <a:sym typeface="Lato"/>
              </a:rPr>
              <a:t>Lorem ipsum dolor sit amet, consectetur adipiscing elit, sed do eiusmod tempor dolor incididunt labore dolore magna aliqua.</a:t>
            </a:r>
            <a:endParaRPr b="0" i="0" sz="800" u="none" cap="none" strike="noStrike">
              <a:solidFill>
                <a:srgbClr val="595959"/>
              </a:solidFill>
              <a:latin typeface="Lato"/>
              <a:ea typeface="Lato"/>
              <a:cs typeface="Lato"/>
              <a:sym typeface="Lato"/>
            </a:endParaRPr>
          </a:p>
        </p:txBody>
      </p:sp>
      <p:pic>
        <p:nvPicPr>
          <p:cNvPr id="143" name="Google Shape;143;p19"/>
          <p:cNvPicPr preferRelativeResize="0"/>
          <p:nvPr/>
        </p:nvPicPr>
        <p:blipFill rotWithShape="1">
          <a:blip r:embed="rId4">
            <a:alphaModFix/>
          </a:blip>
          <a:srcRect b="55501" l="0" r="0" t="10705"/>
          <a:stretch/>
        </p:blipFill>
        <p:spPr>
          <a:xfrm>
            <a:off x="3332867" y="3359013"/>
            <a:ext cx="2501196" cy="1267830"/>
          </a:xfrm>
          <a:prstGeom prst="rect">
            <a:avLst/>
          </a:prstGeom>
          <a:noFill/>
          <a:ln>
            <a:noFill/>
          </a:ln>
        </p:spPr>
      </p:pic>
      <p:sp>
        <p:nvSpPr>
          <p:cNvPr id="144" name="Google Shape;144;p19"/>
          <p:cNvSpPr txBox="1"/>
          <p:nvPr/>
        </p:nvSpPr>
        <p:spPr>
          <a:xfrm>
            <a:off x="3389243" y="3563077"/>
            <a:ext cx="586500" cy="9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3000"/>
              <a:buFont typeface="Arial"/>
              <a:buNone/>
            </a:pPr>
            <a:r>
              <a:rPr b="1" i="0" lang="en" sz="3000" u="none" cap="none" strike="noStrike">
                <a:solidFill>
                  <a:srgbClr val="FFFFFF"/>
                </a:solidFill>
                <a:latin typeface="Lato"/>
                <a:ea typeface="Lato"/>
                <a:cs typeface="Lato"/>
                <a:sym typeface="Lato"/>
              </a:rPr>
              <a:t>02 </a:t>
            </a:r>
            <a:endParaRPr b="1" i="0" sz="3000" u="none" cap="none" strike="noStrike">
              <a:solidFill>
                <a:srgbClr val="FFFFFF"/>
              </a:solidFill>
              <a:latin typeface="Raleway"/>
              <a:ea typeface="Raleway"/>
              <a:cs typeface="Raleway"/>
              <a:sym typeface="Raleway"/>
            </a:endParaRPr>
          </a:p>
        </p:txBody>
      </p:sp>
      <p:grpSp>
        <p:nvGrpSpPr>
          <p:cNvPr id="145" name="Google Shape;145;p19"/>
          <p:cNvGrpSpPr/>
          <p:nvPr/>
        </p:nvGrpSpPr>
        <p:grpSpPr>
          <a:xfrm flipH="1" rot="10800000">
            <a:off x="3332867" y="2091170"/>
            <a:ext cx="2501700" cy="1353954"/>
            <a:chOff x="830400" y="3274596"/>
            <a:chExt cx="2501700" cy="1353954"/>
          </a:xfrm>
        </p:grpSpPr>
        <p:sp>
          <p:nvSpPr>
            <p:cNvPr id="146" name="Google Shape;146;p19"/>
            <p:cNvSpPr/>
            <p:nvPr/>
          </p:nvSpPr>
          <p:spPr>
            <a:xfrm>
              <a:off x="830400" y="3360750"/>
              <a:ext cx="2501700" cy="1267800"/>
            </a:xfrm>
            <a:prstGeom prst="rect">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9"/>
            <p:cNvSpPr/>
            <p:nvPr/>
          </p:nvSpPr>
          <p:spPr>
            <a:xfrm>
              <a:off x="1059092" y="3274596"/>
              <a:ext cx="219600" cy="93600"/>
            </a:xfrm>
            <a:prstGeom prst="triangle">
              <a:avLst>
                <a:gd fmla="val 50000" name="adj"/>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8" name="Google Shape;148;p19"/>
          <p:cNvSpPr txBox="1"/>
          <p:nvPr/>
        </p:nvSpPr>
        <p:spPr>
          <a:xfrm>
            <a:off x="3464303" y="2176242"/>
            <a:ext cx="2238300" cy="430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1A1A1A"/>
                </a:solidFill>
                <a:latin typeface="Raleway"/>
                <a:ea typeface="Raleway"/>
                <a:cs typeface="Raleway"/>
                <a:sym typeface="Raleway"/>
              </a:rPr>
              <a:t>Lorem ipsum dolor sit</a:t>
            </a:r>
            <a:endParaRPr b="1" i="0" sz="1000" u="none" cap="none" strike="noStrike">
              <a:solidFill>
                <a:srgbClr val="1A1A1A"/>
              </a:solidFill>
              <a:latin typeface="Raleway"/>
              <a:ea typeface="Raleway"/>
              <a:cs typeface="Raleway"/>
              <a:sym typeface="Raleway"/>
            </a:endParaRPr>
          </a:p>
        </p:txBody>
      </p:sp>
      <p:sp>
        <p:nvSpPr>
          <p:cNvPr id="149" name="Google Shape;149;p19"/>
          <p:cNvSpPr txBox="1"/>
          <p:nvPr/>
        </p:nvSpPr>
        <p:spPr>
          <a:xfrm>
            <a:off x="3464303" y="2606419"/>
            <a:ext cx="2238300" cy="64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rPr b="0" i="0" lang="en" sz="800" u="none" cap="none" strike="noStrike">
                <a:solidFill>
                  <a:srgbClr val="595959"/>
                </a:solidFill>
                <a:latin typeface="Lato"/>
                <a:ea typeface="Lato"/>
                <a:cs typeface="Lato"/>
                <a:sym typeface="Lato"/>
              </a:rPr>
              <a:t>Lorem ipsum dolor sit amet, consectetur adipiscing elit, sed do eiusmod tempor dolor incididunt labore dolore magna aliqua.</a:t>
            </a:r>
            <a:endParaRPr b="0" i="0" sz="800" u="none" cap="none" strike="noStrike">
              <a:solidFill>
                <a:srgbClr val="595959"/>
              </a:solidFill>
              <a:latin typeface="Lato"/>
              <a:ea typeface="Lato"/>
              <a:cs typeface="Lato"/>
              <a:sym typeface="Lato"/>
            </a:endParaRPr>
          </a:p>
        </p:txBody>
      </p:sp>
      <p:pic>
        <p:nvPicPr>
          <p:cNvPr id="150" name="Google Shape;150;p19"/>
          <p:cNvPicPr preferRelativeResize="0"/>
          <p:nvPr/>
        </p:nvPicPr>
        <p:blipFill rotWithShape="1">
          <a:blip r:embed="rId5">
            <a:alphaModFix/>
          </a:blip>
          <a:srcRect b="22052" l="0" r="0" t="44153"/>
          <a:stretch/>
        </p:blipFill>
        <p:spPr>
          <a:xfrm>
            <a:off x="5832591" y="2091175"/>
            <a:ext cx="2501202" cy="1267838"/>
          </a:xfrm>
          <a:prstGeom prst="rect">
            <a:avLst/>
          </a:prstGeom>
          <a:noFill/>
          <a:ln>
            <a:noFill/>
          </a:ln>
        </p:spPr>
      </p:pic>
      <p:sp>
        <p:nvSpPr>
          <p:cNvPr id="151" name="Google Shape;151;p19"/>
          <p:cNvSpPr txBox="1"/>
          <p:nvPr/>
        </p:nvSpPr>
        <p:spPr>
          <a:xfrm>
            <a:off x="5856250" y="2418200"/>
            <a:ext cx="586500" cy="940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3000"/>
              <a:buFont typeface="Arial"/>
              <a:buNone/>
            </a:pPr>
            <a:r>
              <a:rPr b="1" i="0" lang="en" sz="3000" u="none" cap="none" strike="noStrike">
                <a:solidFill>
                  <a:srgbClr val="FFFFFF"/>
                </a:solidFill>
                <a:latin typeface="Lato"/>
                <a:ea typeface="Lato"/>
                <a:cs typeface="Lato"/>
                <a:sym typeface="Lato"/>
              </a:rPr>
              <a:t>03 </a:t>
            </a:r>
            <a:endParaRPr b="1" i="0" sz="3000" u="none" cap="none" strike="noStrike">
              <a:solidFill>
                <a:srgbClr val="FFFFFF"/>
              </a:solidFill>
              <a:latin typeface="Raleway"/>
              <a:ea typeface="Raleway"/>
              <a:cs typeface="Raleway"/>
              <a:sym typeface="Raleway"/>
            </a:endParaRPr>
          </a:p>
        </p:txBody>
      </p:sp>
      <p:grpSp>
        <p:nvGrpSpPr>
          <p:cNvPr id="152" name="Google Shape;152;p19"/>
          <p:cNvGrpSpPr/>
          <p:nvPr/>
        </p:nvGrpSpPr>
        <p:grpSpPr>
          <a:xfrm>
            <a:off x="5832591" y="3274596"/>
            <a:ext cx="2501700" cy="1353954"/>
            <a:chOff x="830400" y="3274596"/>
            <a:chExt cx="2501700" cy="1353954"/>
          </a:xfrm>
        </p:grpSpPr>
        <p:sp>
          <p:nvSpPr>
            <p:cNvPr id="153" name="Google Shape;153;p19"/>
            <p:cNvSpPr/>
            <p:nvPr/>
          </p:nvSpPr>
          <p:spPr>
            <a:xfrm>
              <a:off x="830400" y="3360750"/>
              <a:ext cx="2501700" cy="1267800"/>
            </a:xfrm>
            <a:prstGeom prst="rect">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9"/>
            <p:cNvSpPr/>
            <p:nvPr/>
          </p:nvSpPr>
          <p:spPr>
            <a:xfrm>
              <a:off x="1059092" y="3274596"/>
              <a:ext cx="219600" cy="93600"/>
            </a:xfrm>
            <a:prstGeom prst="triangle">
              <a:avLst>
                <a:gd fmla="val 50000" name="adj"/>
              </a:avLst>
            </a:prstGeom>
            <a:solidFill>
              <a:srgbClr val="E9ED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5" name="Google Shape;155;p19"/>
          <p:cNvSpPr txBox="1"/>
          <p:nvPr/>
        </p:nvSpPr>
        <p:spPr>
          <a:xfrm>
            <a:off x="5960978" y="3455478"/>
            <a:ext cx="2238300" cy="4302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1A1A1A"/>
                </a:solidFill>
                <a:latin typeface="Raleway"/>
                <a:ea typeface="Raleway"/>
                <a:cs typeface="Raleway"/>
                <a:sym typeface="Raleway"/>
              </a:rPr>
              <a:t>Lorem ipsum dolor sit</a:t>
            </a:r>
            <a:endParaRPr b="1" i="0" sz="1000" u="none" cap="none" strike="noStrike">
              <a:solidFill>
                <a:srgbClr val="1A1A1A"/>
              </a:solidFill>
              <a:latin typeface="Raleway"/>
              <a:ea typeface="Raleway"/>
              <a:cs typeface="Raleway"/>
              <a:sym typeface="Raleway"/>
            </a:endParaRPr>
          </a:p>
        </p:txBody>
      </p:sp>
      <p:sp>
        <p:nvSpPr>
          <p:cNvPr id="156" name="Google Shape;156;p19"/>
          <p:cNvSpPr txBox="1"/>
          <p:nvPr/>
        </p:nvSpPr>
        <p:spPr>
          <a:xfrm>
            <a:off x="5960978" y="3885655"/>
            <a:ext cx="2238300" cy="649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rPr b="0" i="0" lang="en" sz="800" u="none" cap="none" strike="noStrike">
                <a:solidFill>
                  <a:srgbClr val="595959"/>
                </a:solidFill>
                <a:latin typeface="Lato"/>
                <a:ea typeface="Lato"/>
                <a:cs typeface="Lato"/>
                <a:sym typeface="Lato"/>
              </a:rPr>
              <a:t>Lorem ipsum dolor sit amet, consectetur adipiscing elit, sed do eiusmod tempor dolor incididunt labore dolore magna aliqua. </a:t>
            </a:r>
            <a:endParaRPr b="0" i="0" sz="800" u="none" cap="none" strike="noStrike">
              <a:solidFill>
                <a:srgbClr val="595959"/>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0"/>
          <p:cNvSpPr txBox="1"/>
          <p:nvPr/>
        </p:nvSpPr>
        <p:spPr>
          <a:xfrm>
            <a:off x="723250" y="2215100"/>
            <a:ext cx="7697400" cy="53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A1A1A"/>
                </a:solidFill>
                <a:latin typeface="Raleway"/>
                <a:ea typeface="Raleway"/>
                <a:cs typeface="Raleway"/>
                <a:sym typeface="Raleway"/>
              </a:rPr>
              <a:t>In Conclusion</a:t>
            </a:r>
            <a:endParaRPr b="1" i="0" sz="2600" u="none" cap="none" strike="noStrike">
              <a:solidFill>
                <a:srgbClr val="1A1A1A"/>
              </a:solidFill>
              <a:latin typeface="Raleway"/>
              <a:ea typeface="Raleway"/>
              <a:cs typeface="Raleway"/>
              <a:sym typeface="Raleway"/>
            </a:endParaRPr>
          </a:p>
        </p:txBody>
      </p:sp>
      <p:sp>
        <p:nvSpPr>
          <p:cNvPr id="162" name="Google Shape;162;p20"/>
          <p:cNvSpPr txBox="1"/>
          <p:nvPr/>
        </p:nvSpPr>
        <p:spPr>
          <a:xfrm>
            <a:off x="1289758" y="2971537"/>
            <a:ext cx="7131000" cy="1320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rPr b="0" i="0" lang="en" sz="1100" u="none" cap="none" strike="noStrike">
                <a:solidFill>
                  <a:srgbClr val="595959"/>
                </a:solidFill>
                <a:latin typeface="Lato"/>
                <a:ea typeface="Lato"/>
                <a:cs typeface="Lato"/>
                <a:sym typeface="Lato"/>
              </a:rPr>
              <a:t>Lorem ipsum dolor sit amet, consectetur adipiscing elit, sed do eiusmod tempor incididunt ut labore et dolore magna aliqua. Lorem ipsum dolor sit amet, consectetur adipiscing elit, sed do eiusmod tempor incididunt ut labore et dolore magna aliqua. Lorem ipsum dolor sit amet, consectetur adipiscing elit, sed do eiusmod tempor incididunt ut labore et dolore magna aliqua.</a:t>
            </a:r>
            <a:endParaRPr b="0" i="0" sz="1100" u="none" cap="none" strike="noStrike">
              <a:solidFill>
                <a:srgbClr val="595959"/>
              </a:solidFill>
              <a:latin typeface="Lato"/>
              <a:ea typeface="Lato"/>
              <a:cs typeface="Lato"/>
              <a:sym typeface="Lato"/>
            </a:endParaRPr>
          </a:p>
        </p:txBody>
      </p:sp>
      <p:pic>
        <p:nvPicPr>
          <p:cNvPr id="163" name="Google Shape;163;p20"/>
          <p:cNvPicPr preferRelativeResize="0"/>
          <p:nvPr/>
        </p:nvPicPr>
        <p:blipFill rotWithShape="1">
          <a:blip r:embed="rId3">
            <a:alphaModFix/>
          </a:blip>
          <a:srcRect b="50426" l="1266" r="1276" t="26059"/>
          <a:stretch/>
        </p:blipFill>
        <p:spPr>
          <a:xfrm>
            <a:off x="0" y="0"/>
            <a:ext cx="9144000" cy="1241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21"/>
          <p:cNvSpPr/>
          <p:nvPr/>
        </p:nvSpPr>
        <p:spPr>
          <a:xfrm>
            <a:off x="1288675" y="1221450"/>
            <a:ext cx="7240800" cy="2476500"/>
          </a:xfrm>
          <a:prstGeom prst="rect">
            <a:avLst/>
          </a:prstGeom>
          <a:solidFill>
            <a:srgbClr val="434343">
              <a:alpha val="23137"/>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1"/>
          <p:cNvSpPr txBox="1"/>
          <p:nvPr>
            <p:ph type="ctrTitle"/>
          </p:nvPr>
        </p:nvSpPr>
        <p:spPr>
          <a:xfrm>
            <a:off x="1367125" y="1221450"/>
            <a:ext cx="7150200" cy="1664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200"/>
              <a:buNone/>
            </a:pPr>
            <a:r>
              <a:rPr lang="en" sz="4800">
                <a:solidFill>
                  <a:srgbClr val="FFFFFF"/>
                </a:solidFill>
              </a:rPr>
              <a:t>Thank You</a:t>
            </a:r>
            <a:endParaRPr>
              <a:solidFill>
                <a:srgbClr val="FFFFFF"/>
              </a:solidFill>
            </a:endParaRPr>
          </a:p>
          <a:p>
            <a:pPr indent="0" lvl="0" marL="0" rtl="0" algn="l">
              <a:lnSpc>
                <a:spcPct val="100000"/>
              </a:lnSpc>
              <a:spcBef>
                <a:spcPts val="0"/>
              </a:spcBef>
              <a:spcAft>
                <a:spcPts val="0"/>
              </a:spcAft>
              <a:buSzPts val="4200"/>
              <a:buNone/>
            </a:pPr>
            <a:r>
              <a:t/>
            </a:r>
            <a:endParaRPr>
              <a:solidFill>
                <a:srgbClr val="FFFFFF"/>
              </a:solidFill>
            </a:endParaRPr>
          </a:p>
        </p:txBody>
      </p:sp>
      <p:sp>
        <p:nvSpPr>
          <p:cNvPr id="170" name="Google Shape;170;p21"/>
          <p:cNvSpPr txBox="1"/>
          <p:nvPr/>
        </p:nvSpPr>
        <p:spPr>
          <a:xfrm>
            <a:off x="1557625" y="2028275"/>
            <a:ext cx="6208200" cy="152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chemeClr val="lt1"/>
                </a:solidFill>
                <a:latin typeface="Lato"/>
                <a:ea typeface="Lato"/>
                <a:cs typeface="Lato"/>
                <a:sym typeface="Lato"/>
              </a:rPr>
              <a:t>Questions?  </a:t>
            </a:r>
            <a:endParaRPr b="1"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lt1"/>
                </a:solidFill>
                <a:latin typeface="Lato"/>
                <a:ea typeface="Lato"/>
                <a:cs typeface="Lato"/>
                <a:sym typeface="Lato"/>
              </a:rPr>
              <a:t>Reach out to me at:  </a:t>
            </a:r>
            <a:endParaRPr b="0" i="0" sz="2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b="0" i="0" lang="en" sz="2200" u="none" cap="none" strike="noStrike">
                <a:solidFill>
                  <a:schemeClr val="lt1"/>
                </a:solidFill>
                <a:latin typeface="Lato"/>
                <a:ea typeface="Lato"/>
                <a:cs typeface="Lato"/>
                <a:sym typeface="Lato"/>
              </a:rPr>
              <a:t>Or, info@successionmatiching.com</a:t>
            </a:r>
            <a:endParaRPr b="0" i="0" sz="2200" u="none" cap="none" strike="noStrike">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