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aleway"/>
      <p:regular r:id="rId14"/>
      <p:bold r:id="rId15"/>
      <p:italic r:id="rId16"/>
      <p:boldItalic r:id="rId17"/>
    </p:embeddedFont>
    <p:embeddedFont>
      <p:font typeface="La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5" Type="http://schemas.openxmlformats.org/officeDocument/2006/relationships/notesMaster" Target="notesMasters/notesMaster1.xml"/><Relationship Id="rId19" Type="http://schemas.openxmlformats.org/officeDocument/2006/relationships/font" Target="fonts/Lato-bold.fntdata"/><Relationship Id="rId6" Type="http://schemas.openxmlformats.org/officeDocument/2006/relationships/slide" Target="slides/slide1.xml"/><Relationship Id="rId18"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a93218d33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a93218d33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a93218d33a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a93218d33a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93218d33a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a93218d33a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93218d33a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93218d33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a93218d33a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a93218d33a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a93218d33a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a93218d33a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93218d33a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93218d33a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3"/>
          <p:cNvSpPr/>
          <p:nvPr/>
        </p:nvSpPr>
        <p:spPr>
          <a:xfrm>
            <a:off x="638725" y="1109375"/>
            <a:ext cx="7911300" cy="2476500"/>
          </a:xfrm>
          <a:prstGeom prst="rect">
            <a:avLst/>
          </a:prstGeom>
          <a:solidFill>
            <a:srgbClr val="434343">
              <a:alpha val="23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txBox="1"/>
          <p:nvPr>
            <p:ph type="ctrTitle"/>
          </p:nvPr>
        </p:nvSpPr>
        <p:spPr>
          <a:xfrm>
            <a:off x="729625" y="1187950"/>
            <a:ext cx="7688100" cy="166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Business Transition and Succession Planning Webinar Summit</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88" name="Google Shape;88;p13"/>
          <p:cNvSpPr txBox="1"/>
          <p:nvPr/>
        </p:nvSpPr>
        <p:spPr>
          <a:xfrm>
            <a:off x="6320125" y="3653125"/>
            <a:ext cx="3731400" cy="10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200">
                <a:solidFill>
                  <a:srgbClr val="FFFFFF"/>
                </a:solidFill>
                <a:latin typeface="Lato"/>
                <a:ea typeface="Lato"/>
                <a:cs typeface="Lato"/>
                <a:sym typeface="Lato"/>
              </a:rPr>
              <a:t>2021</a:t>
            </a:r>
            <a:endParaRPr sz="4200">
              <a:solidFill>
                <a:srgbClr val="FFFFFF"/>
              </a:solidFill>
              <a:latin typeface="Lato"/>
              <a:ea typeface="Lato"/>
              <a:cs typeface="Lato"/>
              <a:sym typeface="Lato"/>
            </a:endParaRPr>
          </a:p>
        </p:txBody>
      </p:sp>
      <p:sp>
        <p:nvSpPr>
          <p:cNvPr id="89" name="Google Shape;89;p13"/>
          <p:cNvSpPr/>
          <p:nvPr/>
        </p:nvSpPr>
        <p:spPr>
          <a:xfrm>
            <a:off x="840450" y="4485950"/>
            <a:ext cx="1826700" cy="657300"/>
          </a:xfrm>
          <a:prstGeom prst="rect">
            <a:avLst/>
          </a:prstGeom>
          <a:solidFill>
            <a:srgbClr val="E9EDEE">
              <a:alpha val="810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90" name="Google Shape;90;p13"/>
          <p:cNvPicPr preferRelativeResize="0"/>
          <p:nvPr/>
        </p:nvPicPr>
        <p:blipFill>
          <a:blip r:embed="rId4">
            <a:alphaModFix/>
          </a:blip>
          <a:stretch>
            <a:fillRect/>
          </a:stretch>
        </p:blipFill>
        <p:spPr>
          <a:xfrm>
            <a:off x="829325" y="4485950"/>
            <a:ext cx="1848951" cy="657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nvSpPr>
        <p:spPr>
          <a:xfrm>
            <a:off x="729450" y="1318650"/>
            <a:ext cx="7697400" cy="5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Overview</a:t>
            </a:r>
            <a:endParaRPr b="1" sz="2600">
              <a:solidFill>
                <a:srgbClr val="1A1A1A"/>
              </a:solidFill>
              <a:latin typeface="Raleway"/>
              <a:ea typeface="Raleway"/>
              <a:cs typeface="Raleway"/>
              <a:sym typeface="Raleway"/>
            </a:endParaRPr>
          </a:p>
        </p:txBody>
      </p:sp>
      <p:sp>
        <p:nvSpPr>
          <p:cNvPr id="96" name="Google Shape;96;p14"/>
          <p:cNvSpPr txBox="1"/>
          <p:nvPr/>
        </p:nvSpPr>
        <p:spPr>
          <a:xfrm>
            <a:off x="1295958" y="2075087"/>
            <a:ext cx="7131000" cy="13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Lorem ipsum dolor sit amet, consectetur adipiscing elit, sed do eiusmod tempor incididunt ut labore et dolore magna aliqua. Lorem ipsum dolor sit amet, consectetur adipiscing elit, sed do eiusmod tempor incididunt ut labore et dolore magna aliqua. Lorem ipsum dolor sit amet, consectetur adipiscing elit, sed do eiusmod tempor incididunt ut labore et dolore magna aliqua.</a:t>
            </a:r>
            <a:endParaRPr sz="1100">
              <a:solidFill>
                <a:srgbClr val="595959"/>
              </a:solidFill>
              <a:latin typeface="Lato"/>
              <a:ea typeface="Lato"/>
              <a:cs typeface="Lato"/>
              <a:sym typeface="Lato"/>
            </a:endParaRPr>
          </a:p>
        </p:txBody>
      </p:sp>
      <p:pic>
        <p:nvPicPr>
          <p:cNvPr id="97" name="Google Shape;97;p14"/>
          <p:cNvPicPr preferRelativeResize="0"/>
          <p:nvPr/>
        </p:nvPicPr>
        <p:blipFill rotWithShape="1">
          <a:blip r:embed="rId3">
            <a:alphaModFix/>
          </a:blip>
          <a:srcRect b="41457" l="0" r="0" t="32745"/>
          <a:stretch/>
        </p:blipFill>
        <p:spPr>
          <a:xfrm>
            <a:off x="0" y="3835670"/>
            <a:ext cx="9144000" cy="13268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5"/>
          <p:cNvSpPr txBox="1"/>
          <p:nvPr/>
        </p:nvSpPr>
        <p:spPr>
          <a:xfrm>
            <a:off x="360613" y="1466842"/>
            <a:ext cx="3361500" cy="23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95959"/>
                </a:solidFill>
                <a:latin typeface="Lato"/>
                <a:ea typeface="Lato"/>
                <a:cs typeface="Lato"/>
                <a:sym typeface="Lato"/>
              </a:rPr>
              <a:t>Succession Planning Professional</a:t>
            </a:r>
            <a:endParaRPr sz="800">
              <a:solidFill>
                <a:srgbClr val="595959"/>
              </a:solidFill>
              <a:latin typeface="Lato"/>
              <a:ea typeface="Lato"/>
              <a:cs typeface="Lato"/>
              <a:sym typeface="Lato"/>
            </a:endParaRPr>
          </a:p>
        </p:txBody>
      </p:sp>
      <p:sp>
        <p:nvSpPr>
          <p:cNvPr id="103" name="Google Shape;103;p15"/>
          <p:cNvSpPr txBox="1"/>
          <p:nvPr/>
        </p:nvSpPr>
        <p:spPr>
          <a:xfrm>
            <a:off x="360613" y="1735925"/>
            <a:ext cx="3300900" cy="5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Your Name</a:t>
            </a:r>
            <a:endParaRPr b="1" sz="2600">
              <a:solidFill>
                <a:srgbClr val="1A1A1A"/>
              </a:solidFill>
              <a:latin typeface="Raleway"/>
              <a:ea typeface="Raleway"/>
              <a:cs typeface="Raleway"/>
              <a:sym typeface="Raleway"/>
            </a:endParaRPr>
          </a:p>
        </p:txBody>
      </p:sp>
      <p:sp>
        <p:nvSpPr>
          <p:cNvPr id="104" name="Google Shape;104;p15"/>
          <p:cNvSpPr txBox="1"/>
          <p:nvPr/>
        </p:nvSpPr>
        <p:spPr>
          <a:xfrm>
            <a:off x="360613" y="2366826"/>
            <a:ext cx="3300900" cy="106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595959"/>
                </a:solidFill>
                <a:latin typeface="Lato"/>
                <a:ea typeface="Lato"/>
                <a:cs typeface="Lato"/>
                <a:sym typeface="Lato"/>
              </a:rPr>
              <a:t>Lorem ipsum dolor sit amet, consectetur adipiscing elit, sed do eiusmod tempor incididunt labore dolore magna aliqua. Lorem ipsum dolor sit amet, consectetur adipiscing elit.</a:t>
            </a:r>
            <a:endParaRPr sz="1100">
              <a:solidFill>
                <a:srgbClr val="595959"/>
              </a:solidFill>
              <a:latin typeface="Lato"/>
              <a:ea typeface="Lato"/>
              <a:cs typeface="Lato"/>
              <a:sym typeface="Lato"/>
            </a:endParaRPr>
          </a:p>
        </p:txBody>
      </p:sp>
      <p:pic>
        <p:nvPicPr>
          <p:cNvPr descr="offset_comp_442889_edtied2.jpg" id="105" name="Google Shape;105;p15"/>
          <p:cNvPicPr preferRelativeResize="0"/>
          <p:nvPr/>
        </p:nvPicPr>
        <p:blipFill rotWithShape="1">
          <a:blip r:embed="rId3">
            <a:alphaModFix/>
          </a:blip>
          <a:srcRect b="34280" l="29212" r="25768" t="10659"/>
          <a:stretch/>
        </p:blipFill>
        <p:spPr>
          <a:xfrm>
            <a:off x="4786138" y="1263050"/>
            <a:ext cx="3997253" cy="3262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txBox="1"/>
          <p:nvPr/>
        </p:nvSpPr>
        <p:spPr>
          <a:xfrm>
            <a:off x="841525" y="1397100"/>
            <a:ext cx="7688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Problems to solve</a:t>
            </a:r>
            <a:endParaRPr b="1" sz="2600">
              <a:solidFill>
                <a:srgbClr val="1A1A1A"/>
              </a:solidFill>
              <a:latin typeface="Raleway"/>
              <a:ea typeface="Raleway"/>
              <a:cs typeface="Raleway"/>
              <a:sym typeface="Raleway"/>
            </a:endParaRPr>
          </a:p>
        </p:txBody>
      </p:sp>
      <p:sp>
        <p:nvSpPr>
          <p:cNvPr id="111" name="Google Shape;111;p16"/>
          <p:cNvSpPr/>
          <p:nvPr/>
        </p:nvSpPr>
        <p:spPr>
          <a:xfrm>
            <a:off x="1512865" y="22601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1</a:t>
            </a:r>
            <a:endParaRPr b="1" sz="800">
              <a:solidFill>
                <a:srgbClr val="FFFFFF"/>
              </a:solidFill>
            </a:endParaRPr>
          </a:p>
        </p:txBody>
      </p:sp>
      <p:sp>
        <p:nvSpPr>
          <p:cNvPr id="112" name="Google Shape;112;p16"/>
          <p:cNvSpPr txBox="1"/>
          <p:nvPr/>
        </p:nvSpPr>
        <p:spPr>
          <a:xfrm>
            <a:off x="1959766" y="2152225"/>
            <a:ext cx="2832900" cy="105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Lorem ipsum dolor sit amet, consectetur adipiscing elit. Sed do eiusmod tempor incididunt ut labore et dolore magna nec. Lorem ipsum dolor sit amet, consectetur adipiscing elit.</a:t>
            </a:r>
            <a:endParaRPr sz="1100">
              <a:solidFill>
                <a:srgbClr val="595959"/>
              </a:solidFill>
              <a:latin typeface="Lato"/>
              <a:ea typeface="Lato"/>
              <a:cs typeface="Lato"/>
              <a:sym typeface="Lato"/>
            </a:endParaRPr>
          </a:p>
        </p:txBody>
      </p:sp>
      <p:sp>
        <p:nvSpPr>
          <p:cNvPr id="113" name="Google Shape;113;p16"/>
          <p:cNvSpPr/>
          <p:nvPr/>
        </p:nvSpPr>
        <p:spPr>
          <a:xfrm>
            <a:off x="1512865" y="34825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2</a:t>
            </a:r>
            <a:endParaRPr b="1" sz="800">
              <a:solidFill>
                <a:srgbClr val="FFFFFF"/>
              </a:solidFill>
            </a:endParaRPr>
          </a:p>
        </p:txBody>
      </p:sp>
      <p:sp>
        <p:nvSpPr>
          <p:cNvPr id="114" name="Google Shape;114;p16"/>
          <p:cNvSpPr txBox="1"/>
          <p:nvPr/>
        </p:nvSpPr>
        <p:spPr>
          <a:xfrm>
            <a:off x="1959766" y="3386350"/>
            <a:ext cx="2832900" cy="105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Lorem ipsum dolor sit amet, consectetur adipiscing elit. Sed do eiusmod tempor incididunt ut labore et dolore magna nec. Lorem ipsum dolor sit amet, consectetur adipiscing elit.</a:t>
            </a:r>
            <a:endParaRPr sz="1100">
              <a:solidFill>
                <a:srgbClr val="595959"/>
              </a:solidFill>
              <a:latin typeface="Lato"/>
              <a:ea typeface="Lato"/>
              <a:cs typeface="Lato"/>
              <a:sym typeface="Lato"/>
            </a:endParaRPr>
          </a:p>
        </p:txBody>
      </p:sp>
      <p:sp>
        <p:nvSpPr>
          <p:cNvPr id="115" name="Google Shape;115;p16"/>
          <p:cNvSpPr/>
          <p:nvPr/>
        </p:nvSpPr>
        <p:spPr>
          <a:xfrm>
            <a:off x="5202884" y="22601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3</a:t>
            </a:r>
            <a:endParaRPr b="1" sz="800">
              <a:solidFill>
                <a:srgbClr val="FFFFFF"/>
              </a:solidFill>
            </a:endParaRPr>
          </a:p>
        </p:txBody>
      </p:sp>
      <p:sp>
        <p:nvSpPr>
          <p:cNvPr id="116" name="Google Shape;116;p16"/>
          <p:cNvSpPr txBox="1"/>
          <p:nvPr/>
        </p:nvSpPr>
        <p:spPr>
          <a:xfrm>
            <a:off x="5648187" y="2152225"/>
            <a:ext cx="2832900" cy="105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Lorem ipsum dolor sit amet, consectetur adipiscing elit. Sed do eiusmod tempor incididunt ut labore et dolore magna nec. Lorem ipsum dolor sit amet, consectetur adipiscing elit.</a:t>
            </a:r>
            <a:endParaRPr sz="1100">
              <a:solidFill>
                <a:srgbClr val="595959"/>
              </a:solidFill>
              <a:latin typeface="Lato"/>
              <a:ea typeface="Lato"/>
              <a:cs typeface="Lato"/>
              <a:sym typeface="Lato"/>
            </a:endParaRPr>
          </a:p>
        </p:txBody>
      </p:sp>
      <p:sp>
        <p:nvSpPr>
          <p:cNvPr id="117" name="Google Shape;117;p16"/>
          <p:cNvSpPr/>
          <p:nvPr/>
        </p:nvSpPr>
        <p:spPr>
          <a:xfrm>
            <a:off x="5202884" y="34825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4</a:t>
            </a:r>
            <a:endParaRPr b="1" sz="800">
              <a:solidFill>
                <a:srgbClr val="FFFFFF"/>
              </a:solidFill>
            </a:endParaRPr>
          </a:p>
        </p:txBody>
      </p:sp>
      <p:sp>
        <p:nvSpPr>
          <p:cNvPr id="118" name="Google Shape;118;p16"/>
          <p:cNvSpPr txBox="1"/>
          <p:nvPr/>
        </p:nvSpPr>
        <p:spPr>
          <a:xfrm>
            <a:off x="5648187" y="3386350"/>
            <a:ext cx="2832900" cy="105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Lorem ipsum dolor sit amet, consectetur adipiscing elit. Sed do eiusmod tempor incididunt ut labore et dolore magna nec. Lorem ipsum dolor sit amet, consectetur adipiscing elit.</a:t>
            </a:r>
            <a:endParaRPr sz="1100">
              <a:solidFill>
                <a:srgbClr val="595959"/>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nvSpPr>
        <p:spPr>
          <a:xfrm>
            <a:off x="730725" y="1318650"/>
            <a:ext cx="38934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Content</a:t>
            </a:r>
            <a:endParaRPr b="1" sz="2600">
              <a:solidFill>
                <a:srgbClr val="1A1A1A"/>
              </a:solidFill>
              <a:latin typeface="Raleway"/>
              <a:ea typeface="Raleway"/>
              <a:cs typeface="Raleway"/>
              <a:sym typeface="Raleway"/>
            </a:endParaRPr>
          </a:p>
          <a:p>
            <a:pPr indent="0" lvl="0" marL="0" rtl="0" algn="l">
              <a:spcBef>
                <a:spcPts val="0"/>
              </a:spcBef>
              <a:spcAft>
                <a:spcPts val="0"/>
              </a:spcAft>
              <a:buNone/>
            </a:pPr>
            <a:r>
              <a:t/>
            </a:r>
            <a:endParaRPr sz="2600">
              <a:solidFill>
                <a:srgbClr val="1A1A1A"/>
              </a:solidFill>
              <a:latin typeface="Raleway"/>
              <a:ea typeface="Raleway"/>
              <a:cs typeface="Raleway"/>
              <a:sym typeface="Raleway"/>
            </a:endParaRPr>
          </a:p>
        </p:txBody>
      </p:sp>
      <p:sp>
        <p:nvSpPr>
          <p:cNvPr id="124" name="Google Shape;124;p17"/>
          <p:cNvSpPr txBox="1"/>
          <p:nvPr/>
        </p:nvSpPr>
        <p:spPr>
          <a:xfrm>
            <a:off x="721225" y="2434125"/>
            <a:ext cx="3893400" cy="208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595959"/>
                </a:solidFill>
                <a:latin typeface="Lato"/>
                <a:ea typeface="Lato"/>
                <a:cs typeface="Lato"/>
                <a:sym typeface="Lato"/>
              </a:rPr>
              <a:t>Lorem ipsum dolor sit amet, consectetur adipiscing elit, sed do eiusmod tempor incididunt labore dolore magna aliqua. Lorem ipsum dolor sit amet, consectetur adipiscing elit.</a:t>
            </a:r>
            <a:endParaRPr sz="1100">
              <a:solidFill>
                <a:srgbClr val="595959"/>
              </a:solidFill>
              <a:latin typeface="Lato"/>
              <a:ea typeface="Lato"/>
              <a:cs typeface="Lato"/>
              <a:sym typeface="Lato"/>
            </a:endParaRPr>
          </a:p>
          <a:p>
            <a:pPr indent="0" lvl="0" marL="0" rtl="0" algn="l">
              <a:lnSpc>
                <a:spcPct val="115000"/>
              </a:lnSpc>
              <a:spcBef>
                <a:spcPts val="1600"/>
              </a:spcBef>
              <a:spcAft>
                <a:spcPts val="0"/>
              </a:spcAft>
              <a:buNone/>
            </a:pPr>
            <a:r>
              <a:rPr b="1" lang="en" sz="1100">
                <a:solidFill>
                  <a:srgbClr val="1A1A1A"/>
                </a:solidFill>
                <a:latin typeface="Lato"/>
                <a:ea typeface="Lato"/>
                <a:cs typeface="Lato"/>
                <a:sym typeface="Lato"/>
              </a:rPr>
              <a:t>Client Implications:</a:t>
            </a:r>
            <a:endParaRPr b="1" sz="1100">
              <a:solidFill>
                <a:srgbClr val="1A1A1A"/>
              </a:solidFill>
              <a:latin typeface="Lato"/>
              <a:ea typeface="Lato"/>
              <a:cs typeface="Lato"/>
              <a:sym typeface="Lato"/>
            </a:endParaRPr>
          </a:p>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Consectetur adipiscing elit, sed do eiusmod tempor incididunt ut labore et dolore magna aliqua. Lorem ipsum dolor sit amet, consectetur adipiscing elit tempor incididunt ut labore et dolore magna aliqua.</a:t>
            </a:r>
            <a:endParaRPr sz="1100">
              <a:solidFill>
                <a:srgbClr val="595959"/>
              </a:solidFill>
              <a:latin typeface="Lato"/>
              <a:ea typeface="Lato"/>
              <a:cs typeface="Lato"/>
              <a:sym typeface="Lato"/>
            </a:endParaRPr>
          </a:p>
        </p:txBody>
      </p:sp>
      <p:pic>
        <p:nvPicPr>
          <p:cNvPr id="125" name="Google Shape;125;p17"/>
          <p:cNvPicPr preferRelativeResize="0"/>
          <p:nvPr/>
        </p:nvPicPr>
        <p:blipFill rotWithShape="1">
          <a:blip r:embed="rId3">
            <a:alphaModFix/>
          </a:blip>
          <a:srcRect b="0" l="9309" r="9317" t="0"/>
          <a:stretch/>
        </p:blipFill>
        <p:spPr>
          <a:xfrm>
            <a:off x="5146750" y="1184600"/>
            <a:ext cx="3997250" cy="3262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txBox="1"/>
          <p:nvPr/>
        </p:nvSpPr>
        <p:spPr>
          <a:xfrm>
            <a:off x="729450" y="1367864"/>
            <a:ext cx="7688400" cy="535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Some points</a:t>
            </a:r>
            <a:endParaRPr b="1" sz="1000">
              <a:solidFill>
                <a:srgbClr val="1A1A1A"/>
              </a:solidFill>
              <a:latin typeface="Raleway"/>
              <a:ea typeface="Raleway"/>
              <a:cs typeface="Raleway"/>
              <a:sym typeface="Raleway"/>
            </a:endParaRPr>
          </a:p>
        </p:txBody>
      </p:sp>
      <p:pic>
        <p:nvPicPr>
          <p:cNvPr id="131" name="Google Shape;131;p18"/>
          <p:cNvPicPr preferRelativeResize="0"/>
          <p:nvPr/>
        </p:nvPicPr>
        <p:blipFill rotWithShape="1">
          <a:blip r:embed="rId3">
            <a:alphaModFix/>
          </a:blip>
          <a:srcRect b="11907" l="0" r="0" t="11907"/>
          <a:stretch/>
        </p:blipFill>
        <p:spPr>
          <a:xfrm>
            <a:off x="830400" y="2091180"/>
            <a:ext cx="2501197" cy="1267840"/>
          </a:xfrm>
          <a:prstGeom prst="rect">
            <a:avLst/>
          </a:prstGeom>
          <a:noFill/>
          <a:ln>
            <a:noFill/>
          </a:ln>
        </p:spPr>
      </p:pic>
      <p:sp>
        <p:nvSpPr>
          <p:cNvPr id="132" name="Google Shape;132;p18"/>
          <p:cNvSpPr txBox="1"/>
          <p:nvPr/>
        </p:nvSpPr>
        <p:spPr>
          <a:xfrm>
            <a:off x="862816" y="2418212"/>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 sz="3000">
                <a:solidFill>
                  <a:srgbClr val="FFFFFF"/>
                </a:solidFill>
                <a:latin typeface="Lato"/>
                <a:ea typeface="Lato"/>
                <a:cs typeface="Lato"/>
                <a:sym typeface="Lato"/>
              </a:rPr>
              <a:t>01 </a:t>
            </a:r>
            <a:endParaRPr b="1" sz="3000">
              <a:solidFill>
                <a:srgbClr val="FFFFFF"/>
              </a:solidFill>
              <a:latin typeface="Raleway"/>
              <a:ea typeface="Raleway"/>
              <a:cs typeface="Raleway"/>
              <a:sym typeface="Raleway"/>
            </a:endParaRPr>
          </a:p>
        </p:txBody>
      </p:sp>
      <p:grpSp>
        <p:nvGrpSpPr>
          <p:cNvPr id="133" name="Google Shape;133;p18"/>
          <p:cNvGrpSpPr/>
          <p:nvPr/>
        </p:nvGrpSpPr>
        <p:grpSpPr>
          <a:xfrm>
            <a:off x="830400" y="3274596"/>
            <a:ext cx="2501700" cy="1353953"/>
            <a:chOff x="830400" y="3274596"/>
            <a:chExt cx="2501700" cy="1353953"/>
          </a:xfrm>
        </p:grpSpPr>
        <p:sp>
          <p:nvSpPr>
            <p:cNvPr id="134" name="Google Shape;134;p18"/>
            <p:cNvSpPr/>
            <p:nvPr/>
          </p:nvSpPr>
          <p:spPr>
            <a:xfrm>
              <a:off x="830400" y="3360750"/>
              <a:ext cx="2501700" cy="1267800"/>
            </a:xfrm>
            <a:prstGeom prst="rect">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1059092" y="3274596"/>
              <a:ext cx="219600" cy="93600"/>
            </a:xfrm>
            <a:prstGeom prst="triangle">
              <a:avLst>
                <a:gd fmla="val 50000" name="adj"/>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18"/>
          <p:cNvSpPr txBox="1"/>
          <p:nvPr/>
        </p:nvSpPr>
        <p:spPr>
          <a:xfrm>
            <a:off x="967528" y="3455478"/>
            <a:ext cx="2238300" cy="43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1A1A1A"/>
                </a:solidFill>
                <a:latin typeface="Raleway"/>
                <a:ea typeface="Raleway"/>
                <a:cs typeface="Raleway"/>
                <a:sym typeface="Raleway"/>
              </a:rPr>
              <a:t>Lorem ipsum dolor sit</a:t>
            </a:r>
            <a:endParaRPr b="1" sz="1000">
              <a:solidFill>
                <a:srgbClr val="1A1A1A"/>
              </a:solidFill>
              <a:latin typeface="Raleway"/>
              <a:ea typeface="Raleway"/>
              <a:cs typeface="Raleway"/>
              <a:sym typeface="Raleway"/>
            </a:endParaRPr>
          </a:p>
        </p:txBody>
      </p:sp>
      <p:sp>
        <p:nvSpPr>
          <p:cNvPr id="137" name="Google Shape;137;p18"/>
          <p:cNvSpPr txBox="1"/>
          <p:nvPr/>
        </p:nvSpPr>
        <p:spPr>
          <a:xfrm>
            <a:off x="967528" y="3885655"/>
            <a:ext cx="2238300" cy="6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95959"/>
                </a:solidFill>
                <a:latin typeface="Lato"/>
                <a:ea typeface="Lato"/>
                <a:cs typeface="Lato"/>
                <a:sym typeface="Lato"/>
              </a:rPr>
              <a:t>Lorem ipsum dolor sit amet, consectetur adipiscing elit, sed do eiusmod tempor dolor incididunt labore dolore magna aliqua.</a:t>
            </a:r>
            <a:endParaRPr sz="800">
              <a:solidFill>
                <a:srgbClr val="595959"/>
              </a:solidFill>
              <a:latin typeface="Lato"/>
              <a:ea typeface="Lato"/>
              <a:cs typeface="Lato"/>
              <a:sym typeface="Lato"/>
            </a:endParaRPr>
          </a:p>
        </p:txBody>
      </p:sp>
      <p:pic>
        <p:nvPicPr>
          <p:cNvPr id="138" name="Google Shape;138;p18"/>
          <p:cNvPicPr preferRelativeResize="0"/>
          <p:nvPr/>
        </p:nvPicPr>
        <p:blipFill rotWithShape="1">
          <a:blip r:embed="rId4">
            <a:alphaModFix/>
          </a:blip>
          <a:srcRect b="55501" l="0" r="0" t="10705"/>
          <a:stretch/>
        </p:blipFill>
        <p:spPr>
          <a:xfrm>
            <a:off x="3332867" y="3359013"/>
            <a:ext cx="2501196" cy="1267830"/>
          </a:xfrm>
          <a:prstGeom prst="rect">
            <a:avLst/>
          </a:prstGeom>
          <a:noFill/>
          <a:ln>
            <a:noFill/>
          </a:ln>
        </p:spPr>
      </p:pic>
      <p:sp>
        <p:nvSpPr>
          <p:cNvPr id="139" name="Google Shape;139;p18"/>
          <p:cNvSpPr txBox="1"/>
          <p:nvPr/>
        </p:nvSpPr>
        <p:spPr>
          <a:xfrm>
            <a:off x="3389243" y="3563077"/>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 sz="3000">
                <a:solidFill>
                  <a:srgbClr val="FFFFFF"/>
                </a:solidFill>
                <a:latin typeface="Lato"/>
                <a:ea typeface="Lato"/>
                <a:cs typeface="Lato"/>
                <a:sym typeface="Lato"/>
              </a:rPr>
              <a:t>02 </a:t>
            </a:r>
            <a:endParaRPr b="1" sz="3000">
              <a:solidFill>
                <a:srgbClr val="FFFFFF"/>
              </a:solidFill>
              <a:latin typeface="Raleway"/>
              <a:ea typeface="Raleway"/>
              <a:cs typeface="Raleway"/>
              <a:sym typeface="Raleway"/>
            </a:endParaRPr>
          </a:p>
        </p:txBody>
      </p:sp>
      <p:grpSp>
        <p:nvGrpSpPr>
          <p:cNvPr id="140" name="Google Shape;140;p18"/>
          <p:cNvGrpSpPr/>
          <p:nvPr/>
        </p:nvGrpSpPr>
        <p:grpSpPr>
          <a:xfrm flipH="1" rot="10800000">
            <a:off x="3332867" y="2091171"/>
            <a:ext cx="2501700" cy="1353953"/>
            <a:chOff x="830400" y="3274596"/>
            <a:chExt cx="2501700" cy="1353953"/>
          </a:xfrm>
        </p:grpSpPr>
        <p:sp>
          <p:nvSpPr>
            <p:cNvPr id="141" name="Google Shape;141;p18"/>
            <p:cNvSpPr/>
            <p:nvPr/>
          </p:nvSpPr>
          <p:spPr>
            <a:xfrm>
              <a:off x="830400" y="3360750"/>
              <a:ext cx="2501700" cy="1267800"/>
            </a:xfrm>
            <a:prstGeom prst="rect">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1059092" y="3274596"/>
              <a:ext cx="219600" cy="93600"/>
            </a:xfrm>
            <a:prstGeom prst="triangle">
              <a:avLst>
                <a:gd fmla="val 50000" name="adj"/>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8"/>
          <p:cNvSpPr txBox="1"/>
          <p:nvPr/>
        </p:nvSpPr>
        <p:spPr>
          <a:xfrm>
            <a:off x="3464303" y="2176242"/>
            <a:ext cx="2238300" cy="43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1A1A1A"/>
                </a:solidFill>
                <a:latin typeface="Raleway"/>
                <a:ea typeface="Raleway"/>
                <a:cs typeface="Raleway"/>
                <a:sym typeface="Raleway"/>
              </a:rPr>
              <a:t>Lorem ipsum dolor sit</a:t>
            </a:r>
            <a:endParaRPr b="1" sz="1000">
              <a:solidFill>
                <a:srgbClr val="1A1A1A"/>
              </a:solidFill>
              <a:latin typeface="Raleway"/>
              <a:ea typeface="Raleway"/>
              <a:cs typeface="Raleway"/>
              <a:sym typeface="Raleway"/>
            </a:endParaRPr>
          </a:p>
        </p:txBody>
      </p:sp>
      <p:sp>
        <p:nvSpPr>
          <p:cNvPr id="144" name="Google Shape;144;p18"/>
          <p:cNvSpPr txBox="1"/>
          <p:nvPr/>
        </p:nvSpPr>
        <p:spPr>
          <a:xfrm>
            <a:off x="3464303" y="2606419"/>
            <a:ext cx="2238300" cy="6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95959"/>
                </a:solidFill>
                <a:latin typeface="Lato"/>
                <a:ea typeface="Lato"/>
                <a:cs typeface="Lato"/>
                <a:sym typeface="Lato"/>
              </a:rPr>
              <a:t>Lorem ipsum dolor sit amet, consectetur adipiscing elit, sed do eiusmod tempor dolor incididunt labore dolore magna aliqua.</a:t>
            </a:r>
            <a:endParaRPr sz="800">
              <a:solidFill>
                <a:srgbClr val="595959"/>
              </a:solidFill>
              <a:latin typeface="Lato"/>
              <a:ea typeface="Lato"/>
              <a:cs typeface="Lato"/>
              <a:sym typeface="Lato"/>
            </a:endParaRPr>
          </a:p>
        </p:txBody>
      </p:sp>
      <p:pic>
        <p:nvPicPr>
          <p:cNvPr id="145" name="Google Shape;145;p18"/>
          <p:cNvPicPr preferRelativeResize="0"/>
          <p:nvPr/>
        </p:nvPicPr>
        <p:blipFill rotWithShape="1">
          <a:blip r:embed="rId5">
            <a:alphaModFix/>
          </a:blip>
          <a:srcRect b="22053" l="0" r="0" t="44153"/>
          <a:stretch/>
        </p:blipFill>
        <p:spPr>
          <a:xfrm>
            <a:off x="5832591" y="2091175"/>
            <a:ext cx="2501202" cy="1267838"/>
          </a:xfrm>
          <a:prstGeom prst="rect">
            <a:avLst/>
          </a:prstGeom>
          <a:noFill/>
          <a:ln>
            <a:noFill/>
          </a:ln>
        </p:spPr>
      </p:pic>
      <p:sp>
        <p:nvSpPr>
          <p:cNvPr id="146" name="Google Shape;146;p18"/>
          <p:cNvSpPr txBox="1"/>
          <p:nvPr/>
        </p:nvSpPr>
        <p:spPr>
          <a:xfrm>
            <a:off x="5856250" y="2418200"/>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 sz="3000">
                <a:solidFill>
                  <a:srgbClr val="FFFFFF"/>
                </a:solidFill>
                <a:latin typeface="Lato"/>
                <a:ea typeface="Lato"/>
                <a:cs typeface="Lato"/>
                <a:sym typeface="Lato"/>
              </a:rPr>
              <a:t>03 </a:t>
            </a:r>
            <a:endParaRPr b="1" sz="3000">
              <a:solidFill>
                <a:srgbClr val="FFFFFF"/>
              </a:solidFill>
              <a:latin typeface="Raleway"/>
              <a:ea typeface="Raleway"/>
              <a:cs typeface="Raleway"/>
              <a:sym typeface="Raleway"/>
            </a:endParaRPr>
          </a:p>
        </p:txBody>
      </p:sp>
      <p:grpSp>
        <p:nvGrpSpPr>
          <p:cNvPr id="147" name="Google Shape;147;p18"/>
          <p:cNvGrpSpPr/>
          <p:nvPr/>
        </p:nvGrpSpPr>
        <p:grpSpPr>
          <a:xfrm>
            <a:off x="5832591" y="3274596"/>
            <a:ext cx="2501700" cy="1353953"/>
            <a:chOff x="830400" y="3274596"/>
            <a:chExt cx="2501700" cy="1353953"/>
          </a:xfrm>
        </p:grpSpPr>
        <p:sp>
          <p:nvSpPr>
            <p:cNvPr id="148" name="Google Shape;148;p18"/>
            <p:cNvSpPr/>
            <p:nvPr/>
          </p:nvSpPr>
          <p:spPr>
            <a:xfrm>
              <a:off x="830400" y="3360750"/>
              <a:ext cx="2501700" cy="1267800"/>
            </a:xfrm>
            <a:prstGeom prst="rect">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1059092" y="3274596"/>
              <a:ext cx="219600" cy="93600"/>
            </a:xfrm>
            <a:prstGeom prst="triangle">
              <a:avLst>
                <a:gd fmla="val 50000" name="adj"/>
              </a:avLst>
            </a:prstGeom>
            <a:solidFill>
              <a:srgbClr val="E9ED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8"/>
          <p:cNvSpPr txBox="1"/>
          <p:nvPr/>
        </p:nvSpPr>
        <p:spPr>
          <a:xfrm>
            <a:off x="5960978" y="3455478"/>
            <a:ext cx="2238300" cy="430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000">
                <a:solidFill>
                  <a:srgbClr val="1A1A1A"/>
                </a:solidFill>
                <a:latin typeface="Raleway"/>
                <a:ea typeface="Raleway"/>
                <a:cs typeface="Raleway"/>
                <a:sym typeface="Raleway"/>
              </a:rPr>
              <a:t>Lorem ipsum dolor sit</a:t>
            </a:r>
            <a:endParaRPr b="1" sz="1000">
              <a:solidFill>
                <a:srgbClr val="1A1A1A"/>
              </a:solidFill>
              <a:latin typeface="Raleway"/>
              <a:ea typeface="Raleway"/>
              <a:cs typeface="Raleway"/>
              <a:sym typeface="Raleway"/>
            </a:endParaRPr>
          </a:p>
        </p:txBody>
      </p:sp>
      <p:sp>
        <p:nvSpPr>
          <p:cNvPr id="151" name="Google Shape;151;p18"/>
          <p:cNvSpPr txBox="1"/>
          <p:nvPr/>
        </p:nvSpPr>
        <p:spPr>
          <a:xfrm>
            <a:off x="5960978" y="3885655"/>
            <a:ext cx="2238300" cy="6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95959"/>
                </a:solidFill>
                <a:latin typeface="Lato"/>
                <a:ea typeface="Lato"/>
                <a:cs typeface="Lato"/>
                <a:sym typeface="Lato"/>
              </a:rPr>
              <a:t>Lorem ipsum dolor sit amet, consectetur adipiscing elit, sed do eiusmod tempor dolor incididunt labore dolore magna aliqua. </a:t>
            </a:r>
            <a:endParaRPr sz="800">
              <a:solidFill>
                <a:srgbClr val="595959"/>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9"/>
          <p:cNvSpPr txBox="1"/>
          <p:nvPr/>
        </p:nvSpPr>
        <p:spPr>
          <a:xfrm>
            <a:off x="723250" y="2215100"/>
            <a:ext cx="7697400" cy="5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1A1A1A"/>
                </a:solidFill>
                <a:latin typeface="Raleway"/>
                <a:ea typeface="Raleway"/>
                <a:cs typeface="Raleway"/>
                <a:sym typeface="Raleway"/>
              </a:rPr>
              <a:t>In Conclusion</a:t>
            </a:r>
            <a:endParaRPr b="1" sz="2600">
              <a:solidFill>
                <a:srgbClr val="1A1A1A"/>
              </a:solidFill>
              <a:latin typeface="Raleway"/>
              <a:ea typeface="Raleway"/>
              <a:cs typeface="Raleway"/>
              <a:sym typeface="Raleway"/>
            </a:endParaRPr>
          </a:p>
        </p:txBody>
      </p:sp>
      <p:sp>
        <p:nvSpPr>
          <p:cNvPr id="157" name="Google Shape;157;p19"/>
          <p:cNvSpPr txBox="1"/>
          <p:nvPr/>
        </p:nvSpPr>
        <p:spPr>
          <a:xfrm>
            <a:off x="1289758" y="2971537"/>
            <a:ext cx="7131000" cy="13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Lorem ipsum dolor sit amet, consectetur adipiscing elit, sed do eiusmod tempor incididunt ut labore et dolore magna aliqua. Lorem ipsum dolor sit amet, consectetur adipiscing elit, sed do eiusmod tempor incididunt ut labore et dolore magna aliqua. Lorem ipsum dolor sit amet, consectetur adipiscing elit, sed do eiusmod tempor incididunt ut labore et dolore magna aliqua.</a:t>
            </a:r>
            <a:endParaRPr sz="1100">
              <a:solidFill>
                <a:srgbClr val="595959"/>
              </a:solidFill>
              <a:latin typeface="Lato"/>
              <a:ea typeface="Lato"/>
              <a:cs typeface="Lato"/>
              <a:sym typeface="Lato"/>
            </a:endParaRPr>
          </a:p>
        </p:txBody>
      </p:sp>
      <p:pic>
        <p:nvPicPr>
          <p:cNvPr id="158" name="Google Shape;158;p19"/>
          <p:cNvPicPr preferRelativeResize="0"/>
          <p:nvPr/>
        </p:nvPicPr>
        <p:blipFill rotWithShape="1">
          <a:blip r:embed="rId3">
            <a:alphaModFix/>
          </a:blip>
          <a:srcRect b="29912" l="0" r="0" t="44289"/>
          <a:stretch/>
        </p:blipFill>
        <p:spPr>
          <a:xfrm>
            <a:off x="-50" y="485120"/>
            <a:ext cx="9144000" cy="13268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20"/>
          <p:cNvSpPr/>
          <p:nvPr/>
        </p:nvSpPr>
        <p:spPr>
          <a:xfrm>
            <a:off x="1288675" y="1221450"/>
            <a:ext cx="7240800" cy="2476500"/>
          </a:xfrm>
          <a:prstGeom prst="rect">
            <a:avLst/>
          </a:prstGeom>
          <a:solidFill>
            <a:srgbClr val="434343">
              <a:alpha val="23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0"/>
          <p:cNvSpPr txBox="1"/>
          <p:nvPr>
            <p:ph type="ctrTitle"/>
          </p:nvPr>
        </p:nvSpPr>
        <p:spPr>
          <a:xfrm>
            <a:off x="1367125" y="1221450"/>
            <a:ext cx="71502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rPr>
              <a:t>Thank You</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165" name="Google Shape;165;p20"/>
          <p:cNvSpPr/>
          <p:nvPr/>
        </p:nvSpPr>
        <p:spPr>
          <a:xfrm>
            <a:off x="840450" y="4485950"/>
            <a:ext cx="1826700" cy="657300"/>
          </a:xfrm>
          <a:prstGeom prst="rect">
            <a:avLst/>
          </a:prstGeom>
          <a:solidFill>
            <a:srgbClr val="E9EDEE">
              <a:alpha val="810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166" name="Google Shape;166;p20"/>
          <p:cNvPicPr preferRelativeResize="0"/>
          <p:nvPr/>
        </p:nvPicPr>
        <p:blipFill>
          <a:blip r:embed="rId4">
            <a:alphaModFix/>
          </a:blip>
          <a:stretch>
            <a:fillRect/>
          </a:stretch>
        </p:blipFill>
        <p:spPr>
          <a:xfrm>
            <a:off x="829325" y="4485950"/>
            <a:ext cx="1848951" cy="657400"/>
          </a:xfrm>
          <a:prstGeom prst="rect">
            <a:avLst/>
          </a:prstGeom>
          <a:noFill/>
          <a:ln>
            <a:noFill/>
          </a:ln>
        </p:spPr>
      </p:pic>
      <p:sp>
        <p:nvSpPr>
          <p:cNvPr id="167" name="Google Shape;167;p20"/>
          <p:cNvSpPr txBox="1"/>
          <p:nvPr/>
        </p:nvSpPr>
        <p:spPr>
          <a:xfrm>
            <a:off x="1557625" y="2028275"/>
            <a:ext cx="6208200" cy="15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Lato"/>
                <a:ea typeface="Lato"/>
                <a:cs typeface="Lato"/>
                <a:sym typeface="Lato"/>
              </a:rPr>
              <a:t>Questions?  </a:t>
            </a:r>
            <a:endParaRPr b="1" sz="2200">
              <a:solidFill>
                <a:schemeClr val="lt1"/>
              </a:solidFill>
              <a:latin typeface="Lato"/>
              <a:ea typeface="Lato"/>
              <a:cs typeface="Lato"/>
              <a:sym typeface="Lato"/>
            </a:endParaRPr>
          </a:p>
          <a:p>
            <a:pPr indent="0" lvl="0" marL="0" rtl="0" algn="l">
              <a:spcBef>
                <a:spcPts val="0"/>
              </a:spcBef>
              <a:spcAft>
                <a:spcPts val="0"/>
              </a:spcAft>
              <a:buNone/>
            </a:pPr>
            <a:r>
              <a:t/>
            </a:r>
            <a:endParaRPr sz="2200">
              <a:solidFill>
                <a:schemeClr val="lt1"/>
              </a:solidFill>
              <a:latin typeface="Lato"/>
              <a:ea typeface="Lato"/>
              <a:cs typeface="Lato"/>
              <a:sym typeface="Lato"/>
            </a:endParaRPr>
          </a:p>
          <a:p>
            <a:pPr indent="0" lvl="0" marL="0" rtl="0" algn="l">
              <a:spcBef>
                <a:spcPts val="0"/>
              </a:spcBef>
              <a:spcAft>
                <a:spcPts val="0"/>
              </a:spcAft>
              <a:buNone/>
            </a:pPr>
            <a:r>
              <a:rPr lang="en" sz="2200">
                <a:solidFill>
                  <a:schemeClr val="lt1"/>
                </a:solidFill>
                <a:latin typeface="Lato"/>
                <a:ea typeface="Lato"/>
                <a:cs typeface="Lato"/>
                <a:sym typeface="Lato"/>
              </a:rPr>
              <a:t>Reach out to me at:  </a:t>
            </a:r>
            <a:endParaRPr sz="2200">
              <a:solidFill>
                <a:schemeClr val="lt1"/>
              </a:solidFill>
              <a:latin typeface="Lato"/>
              <a:ea typeface="Lato"/>
              <a:cs typeface="Lato"/>
              <a:sym typeface="Lato"/>
            </a:endParaRPr>
          </a:p>
          <a:p>
            <a:pPr indent="0" lvl="0" marL="0" rtl="0" algn="l">
              <a:spcBef>
                <a:spcPts val="0"/>
              </a:spcBef>
              <a:spcAft>
                <a:spcPts val="0"/>
              </a:spcAft>
              <a:buNone/>
            </a:pPr>
            <a:r>
              <a:rPr lang="en" sz="2200">
                <a:solidFill>
                  <a:schemeClr val="lt1"/>
                </a:solidFill>
                <a:latin typeface="Lato"/>
                <a:ea typeface="Lato"/>
                <a:cs typeface="Lato"/>
                <a:sym typeface="Lato"/>
              </a:rPr>
              <a:t>Or, info@successionmatiching.com</a:t>
            </a:r>
            <a:endParaRPr sz="22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